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26"/>
  </p:notesMasterIdLst>
  <p:sldIdLst>
    <p:sldId id="268" r:id="rId5"/>
    <p:sldId id="270" r:id="rId6"/>
    <p:sldId id="271" r:id="rId7"/>
    <p:sldId id="272" r:id="rId8"/>
    <p:sldId id="273" r:id="rId9"/>
    <p:sldId id="274" r:id="rId10"/>
    <p:sldId id="275" r:id="rId11"/>
    <p:sldId id="277" r:id="rId12"/>
    <p:sldId id="278" r:id="rId13"/>
    <p:sldId id="276" r:id="rId14"/>
    <p:sldId id="279" r:id="rId15"/>
    <p:sldId id="281" r:id="rId16"/>
    <p:sldId id="280" r:id="rId17"/>
    <p:sldId id="282" r:id="rId18"/>
    <p:sldId id="283" r:id="rId19"/>
    <p:sldId id="284" r:id="rId20"/>
    <p:sldId id="285" r:id="rId21"/>
    <p:sldId id="286" r:id="rId22"/>
    <p:sldId id="287" r:id="rId23"/>
    <p:sldId id="288" r:id="rId24"/>
    <p:sldId id="28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66" d="100"/>
          <a:sy n="66" d="100"/>
        </p:scale>
        <p:origin x="6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E3465-1669-4EB2-826D-EA77B21A917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6951661-03AE-4253-88AF-9A5439588A80}">
      <dgm:prSet/>
      <dgm:spPr/>
      <dgm:t>
        <a:bodyPr/>
        <a:lstStyle/>
        <a:p>
          <a:pPr>
            <a:defRPr cap="all"/>
          </a:pPr>
          <a:r>
            <a:rPr lang="en-US" baseline="0"/>
            <a:t>The Dataset created contains 758 federal register documents, 638 are unique.</a:t>
          </a:r>
          <a:endParaRPr lang="en-US"/>
        </a:p>
      </dgm:t>
    </dgm:pt>
    <dgm:pt modelId="{9DD76F2B-0F82-42A4-BFCA-4C9D3D6959C2}" type="parTrans" cxnId="{901A82C5-4C77-4083-9D94-875FDB466BEA}">
      <dgm:prSet/>
      <dgm:spPr/>
      <dgm:t>
        <a:bodyPr/>
        <a:lstStyle/>
        <a:p>
          <a:endParaRPr lang="en-US"/>
        </a:p>
      </dgm:t>
    </dgm:pt>
    <dgm:pt modelId="{A6480B3E-C844-425B-AF62-F3372A620CEA}" type="sibTrans" cxnId="{901A82C5-4C77-4083-9D94-875FDB466BEA}">
      <dgm:prSet/>
      <dgm:spPr/>
      <dgm:t>
        <a:bodyPr/>
        <a:lstStyle/>
        <a:p>
          <a:endParaRPr lang="en-US"/>
        </a:p>
      </dgm:t>
    </dgm:pt>
    <dgm:pt modelId="{35902AEF-BA8A-44BA-B192-DA3B60B9B18B}">
      <dgm:prSet/>
      <dgm:spPr/>
      <dgm:t>
        <a:bodyPr/>
        <a:lstStyle/>
        <a:p>
          <a:pPr>
            <a:defRPr cap="all"/>
          </a:pPr>
          <a:r>
            <a:rPr lang="en-US" baseline="0"/>
            <a:t>The earliest document has a publication date of February 17, 1994 and the latest was published on November 12, 2019 (the data was pulled on November 12, 2019).</a:t>
          </a:r>
          <a:endParaRPr lang="en-US"/>
        </a:p>
      </dgm:t>
    </dgm:pt>
    <dgm:pt modelId="{3E4AF052-BEA6-4D54-B300-90F19574CB5C}" type="parTrans" cxnId="{CD3AE02F-0E7C-4DD4-8839-3AB604313459}">
      <dgm:prSet/>
      <dgm:spPr/>
      <dgm:t>
        <a:bodyPr/>
        <a:lstStyle/>
        <a:p>
          <a:endParaRPr lang="en-US"/>
        </a:p>
      </dgm:t>
    </dgm:pt>
    <dgm:pt modelId="{1926DB6B-515A-49AE-BB7A-97CE97BFD368}" type="sibTrans" cxnId="{CD3AE02F-0E7C-4DD4-8839-3AB604313459}">
      <dgm:prSet/>
      <dgm:spPr/>
      <dgm:t>
        <a:bodyPr/>
        <a:lstStyle/>
        <a:p>
          <a:endParaRPr lang="en-US"/>
        </a:p>
      </dgm:t>
    </dgm:pt>
    <dgm:pt modelId="{23E2C0A6-E95C-4FAF-81C6-589A051AD04D}">
      <dgm:prSet/>
      <dgm:spPr/>
      <dgm:t>
        <a:bodyPr/>
        <a:lstStyle/>
        <a:p>
          <a:pPr>
            <a:defRPr cap="all"/>
          </a:pPr>
          <a:r>
            <a:rPr lang="en-US" baseline="0"/>
            <a:t>There are 48 unique agencies represented.</a:t>
          </a:r>
          <a:endParaRPr lang="en-US"/>
        </a:p>
      </dgm:t>
    </dgm:pt>
    <dgm:pt modelId="{C8766903-7EDE-4660-BFB5-029186A1F3F4}" type="parTrans" cxnId="{737CEDA9-04CA-45F2-B03D-20DC948A92C7}">
      <dgm:prSet/>
      <dgm:spPr/>
      <dgm:t>
        <a:bodyPr/>
        <a:lstStyle/>
        <a:p>
          <a:endParaRPr lang="en-US"/>
        </a:p>
      </dgm:t>
    </dgm:pt>
    <dgm:pt modelId="{E63592A0-7350-46EA-9BCA-02E154248957}" type="sibTrans" cxnId="{737CEDA9-04CA-45F2-B03D-20DC948A92C7}">
      <dgm:prSet/>
      <dgm:spPr/>
      <dgm:t>
        <a:bodyPr/>
        <a:lstStyle/>
        <a:p>
          <a:endParaRPr lang="en-US"/>
        </a:p>
      </dgm:t>
    </dgm:pt>
    <dgm:pt modelId="{F392248A-A81F-4497-A723-EA44AF5F93BC}">
      <dgm:prSet/>
      <dgm:spPr/>
      <dgm:t>
        <a:bodyPr/>
        <a:lstStyle/>
        <a:p>
          <a:pPr>
            <a:defRPr cap="all"/>
          </a:pPr>
          <a:r>
            <a:rPr lang="en-US" baseline="0"/>
            <a:t>Between 1994 and November 12, 2019, there have been 819,160 documents published in the federal register.</a:t>
          </a:r>
          <a:endParaRPr lang="en-US"/>
        </a:p>
      </dgm:t>
    </dgm:pt>
    <dgm:pt modelId="{C86127EB-50BE-4431-AD30-437CF2C78F5C}" type="parTrans" cxnId="{77E26065-0A2E-4296-9E94-E31141BAD08B}">
      <dgm:prSet/>
      <dgm:spPr/>
      <dgm:t>
        <a:bodyPr/>
        <a:lstStyle/>
        <a:p>
          <a:endParaRPr lang="en-US"/>
        </a:p>
      </dgm:t>
    </dgm:pt>
    <dgm:pt modelId="{30DAF2BF-50DF-4AE4-80AB-B31A8E4C6573}" type="sibTrans" cxnId="{77E26065-0A2E-4296-9E94-E31141BAD08B}">
      <dgm:prSet/>
      <dgm:spPr/>
      <dgm:t>
        <a:bodyPr/>
        <a:lstStyle/>
        <a:p>
          <a:endParaRPr lang="en-US"/>
        </a:p>
      </dgm:t>
    </dgm:pt>
    <dgm:pt modelId="{DAD00EAE-0BE6-44A7-A826-04966962A552}">
      <dgm:prSet/>
      <dgm:spPr/>
      <dgm:t>
        <a:bodyPr/>
        <a:lstStyle/>
        <a:p>
          <a:pPr>
            <a:defRPr cap="all"/>
          </a:pPr>
          <a:r>
            <a:rPr lang="en-US" baseline="0"/>
            <a:t>The proportion of documents containing a data science search term is 0.00078 percent, very small!</a:t>
          </a:r>
          <a:endParaRPr lang="en-US"/>
        </a:p>
      </dgm:t>
    </dgm:pt>
    <dgm:pt modelId="{A2BCBDA4-2F4D-452F-8DA4-9F0056B9BEB7}" type="parTrans" cxnId="{191F5EA0-8B53-43B1-AC2E-47EA25150BFE}">
      <dgm:prSet/>
      <dgm:spPr/>
      <dgm:t>
        <a:bodyPr/>
        <a:lstStyle/>
        <a:p>
          <a:endParaRPr lang="en-US"/>
        </a:p>
      </dgm:t>
    </dgm:pt>
    <dgm:pt modelId="{76B67592-81A2-4A33-8C04-73F022825579}" type="sibTrans" cxnId="{191F5EA0-8B53-43B1-AC2E-47EA25150BFE}">
      <dgm:prSet/>
      <dgm:spPr/>
      <dgm:t>
        <a:bodyPr/>
        <a:lstStyle/>
        <a:p>
          <a:endParaRPr lang="en-US"/>
        </a:p>
      </dgm:t>
    </dgm:pt>
    <dgm:pt modelId="{8086D8CF-8216-45B1-BE38-8FB8019765CC}" type="pres">
      <dgm:prSet presAssocID="{5C5E3465-1669-4EB2-826D-EA77B21A9171}" presName="root" presStyleCnt="0">
        <dgm:presLayoutVars>
          <dgm:dir/>
          <dgm:resizeHandles val="exact"/>
        </dgm:presLayoutVars>
      </dgm:prSet>
      <dgm:spPr/>
    </dgm:pt>
    <dgm:pt modelId="{2570A2ED-A962-4A4B-A9F5-13C6ABBBEF83}" type="pres">
      <dgm:prSet presAssocID="{66951661-03AE-4253-88AF-9A5439588A80}" presName="compNode" presStyleCnt="0"/>
      <dgm:spPr/>
    </dgm:pt>
    <dgm:pt modelId="{795C76E7-810E-429E-9FA0-814E461783E2}" type="pres">
      <dgm:prSet presAssocID="{66951661-03AE-4253-88AF-9A5439588A80}" presName="iconBgRect" presStyleLbl="bgShp" presStyleIdx="0" presStyleCnt="5"/>
      <dgm:spPr/>
    </dgm:pt>
    <dgm:pt modelId="{E2FBA17E-A3F9-45C8-B5A9-C237E74538C3}" type="pres">
      <dgm:prSet presAssocID="{66951661-03AE-4253-88AF-9A5439588A8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465B62EA-848B-4607-9B92-5C1ABCC2D384}" type="pres">
      <dgm:prSet presAssocID="{66951661-03AE-4253-88AF-9A5439588A80}" presName="spaceRect" presStyleCnt="0"/>
      <dgm:spPr/>
    </dgm:pt>
    <dgm:pt modelId="{171C0CC0-DC81-4847-B666-2A208D776956}" type="pres">
      <dgm:prSet presAssocID="{66951661-03AE-4253-88AF-9A5439588A80}" presName="textRect" presStyleLbl="revTx" presStyleIdx="0" presStyleCnt="5">
        <dgm:presLayoutVars>
          <dgm:chMax val="1"/>
          <dgm:chPref val="1"/>
        </dgm:presLayoutVars>
      </dgm:prSet>
      <dgm:spPr/>
    </dgm:pt>
    <dgm:pt modelId="{DB1CB61F-65C3-46DE-99DC-61CA1B4E1B13}" type="pres">
      <dgm:prSet presAssocID="{A6480B3E-C844-425B-AF62-F3372A620CEA}" presName="sibTrans" presStyleCnt="0"/>
      <dgm:spPr/>
    </dgm:pt>
    <dgm:pt modelId="{01E8196E-E48C-4A08-B737-BD2BE9BB7E73}" type="pres">
      <dgm:prSet presAssocID="{35902AEF-BA8A-44BA-B192-DA3B60B9B18B}" presName="compNode" presStyleCnt="0"/>
      <dgm:spPr/>
    </dgm:pt>
    <dgm:pt modelId="{FC7A6874-E2B5-4D7F-8622-A253B7F02F12}" type="pres">
      <dgm:prSet presAssocID="{35902AEF-BA8A-44BA-B192-DA3B60B9B18B}" presName="iconBgRect" presStyleLbl="bgShp" presStyleIdx="1" presStyleCnt="5"/>
      <dgm:spPr/>
    </dgm:pt>
    <dgm:pt modelId="{C0A73962-32C4-4650-BD6E-689840398014}" type="pres">
      <dgm:prSet presAssocID="{35902AEF-BA8A-44BA-B192-DA3B60B9B18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05CB7F1F-A92E-4C9F-8B72-B21565E9CE03}" type="pres">
      <dgm:prSet presAssocID="{35902AEF-BA8A-44BA-B192-DA3B60B9B18B}" presName="spaceRect" presStyleCnt="0"/>
      <dgm:spPr/>
    </dgm:pt>
    <dgm:pt modelId="{16061524-BFA0-4514-85D3-3876B498AB12}" type="pres">
      <dgm:prSet presAssocID="{35902AEF-BA8A-44BA-B192-DA3B60B9B18B}" presName="textRect" presStyleLbl="revTx" presStyleIdx="1" presStyleCnt="5">
        <dgm:presLayoutVars>
          <dgm:chMax val="1"/>
          <dgm:chPref val="1"/>
        </dgm:presLayoutVars>
      </dgm:prSet>
      <dgm:spPr/>
    </dgm:pt>
    <dgm:pt modelId="{72E14282-C88E-4ED6-8C54-40F1FC560429}" type="pres">
      <dgm:prSet presAssocID="{1926DB6B-515A-49AE-BB7A-97CE97BFD368}" presName="sibTrans" presStyleCnt="0"/>
      <dgm:spPr/>
    </dgm:pt>
    <dgm:pt modelId="{6FA3751B-7FA7-422C-B6DE-11DC91559D82}" type="pres">
      <dgm:prSet presAssocID="{23E2C0A6-E95C-4FAF-81C6-589A051AD04D}" presName="compNode" presStyleCnt="0"/>
      <dgm:spPr/>
    </dgm:pt>
    <dgm:pt modelId="{826865F6-14CC-4606-8DC0-EFC747F8E655}" type="pres">
      <dgm:prSet presAssocID="{23E2C0A6-E95C-4FAF-81C6-589A051AD04D}" presName="iconBgRect" presStyleLbl="bgShp" presStyleIdx="2" presStyleCnt="5"/>
      <dgm:spPr/>
    </dgm:pt>
    <dgm:pt modelId="{C0C98682-FB09-4B82-A7A6-E281A750F519}" type="pres">
      <dgm:prSet presAssocID="{23E2C0A6-E95C-4FAF-81C6-589A051AD04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ormalDistribution"/>
        </a:ext>
      </dgm:extLst>
    </dgm:pt>
    <dgm:pt modelId="{47552A82-9D3C-4A1A-8C06-0765B60F64BA}" type="pres">
      <dgm:prSet presAssocID="{23E2C0A6-E95C-4FAF-81C6-589A051AD04D}" presName="spaceRect" presStyleCnt="0"/>
      <dgm:spPr/>
    </dgm:pt>
    <dgm:pt modelId="{7BCF5369-44A8-4873-8E65-87D2969E3351}" type="pres">
      <dgm:prSet presAssocID="{23E2C0A6-E95C-4FAF-81C6-589A051AD04D}" presName="textRect" presStyleLbl="revTx" presStyleIdx="2" presStyleCnt="5">
        <dgm:presLayoutVars>
          <dgm:chMax val="1"/>
          <dgm:chPref val="1"/>
        </dgm:presLayoutVars>
      </dgm:prSet>
      <dgm:spPr/>
    </dgm:pt>
    <dgm:pt modelId="{8E78E86E-0A8B-43B9-B2FD-75E785443CA2}" type="pres">
      <dgm:prSet presAssocID="{E63592A0-7350-46EA-9BCA-02E154248957}" presName="sibTrans" presStyleCnt="0"/>
      <dgm:spPr/>
    </dgm:pt>
    <dgm:pt modelId="{C542C260-EAE3-40A6-A5D8-8109E6661876}" type="pres">
      <dgm:prSet presAssocID="{F392248A-A81F-4497-A723-EA44AF5F93BC}" presName="compNode" presStyleCnt="0"/>
      <dgm:spPr/>
    </dgm:pt>
    <dgm:pt modelId="{A7FAAE61-EC85-4482-BAAA-44BFBFBCF86E}" type="pres">
      <dgm:prSet presAssocID="{F392248A-A81F-4497-A723-EA44AF5F93BC}" presName="iconBgRect" presStyleLbl="bgShp" presStyleIdx="3" presStyleCnt="5"/>
      <dgm:spPr/>
    </dgm:pt>
    <dgm:pt modelId="{CE57DAA5-7788-4A50-ACD0-AD73D72585B3}" type="pres">
      <dgm:prSet presAssocID="{F392248A-A81F-4497-A723-EA44AF5F93B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otes"/>
        </a:ext>
      </dgm:extLst>
    </dgm:pt>
    <dgm:pt modelId="{47C47684-D3D6-496C-98F8-E339E2EF9C56}" type="pres">
      <dgm:prSet presAssocID="{F392248A-A81F-4497-A723-EA44AF5F93BC}" presName="spaceRect" presStyleCnt="0"/>
      <dgm:spPr/>
    </dgm:pt>
    <dgm:pt modelId="{F56599F4-D274-4936-9716-127BDEF31EFE}" type="pres">
      <dgm:prSet presAssocID="{F392248A-A81F-4497-A723-EA44AF5F93BC}" presName="textRect" presStyleLbl="revTx" presStyleIdx="3" presStyleCnt="5">
        <dgm:presLayoutVars>
          <dgm:chMax val="1"/>
          <dgm:chPref val="1"/>
        </dgm:presLayoutVars>
      </dgm:prSet>
      <dgm:spPr/>
    </dgm:pt>
    <dgm:pt modelId="{2EEC89C4-9D34-4D82-A786-D35A2A2FE875}" type="pres">
      <dgm:prSet presAssocID="{30DAF2BF-50DF-4AE4-80AB-B31A8E4C6573}" presName="sibTrans" presStyleCnt="0"/>
      <dgm:spPr/>
    </dgm:pt>
    <dgm:pt modelId="{0798DC29-8DCA-46BE-A571-7E7B8E268AFE}" type="pres">
      <dgm:prSet presAssocID="{DAD00EAE-0BE6-44A7-A826-04966962A552}" presName="compNode" presStyleCnt="0"/>
      <dgm:spPr/>
    </dgm:pt>
    <dgm:pt modelId="{628ED90B-0921-451E-BB50-3F1362148AC7}" type="pres">
      <dgm:prSet presAssocID="{DAD00EAE-0BE6-44A7-A826-04966962A552}" presName="iconBgRect" presStyleLbl="bgShp" presStyleIdx="4" presStyleCnt="5"/>
      <dgm:spPr/>
    </dgm:pt>
    <dgm:pt modelId="{F083DD55-6DFC-4F35-9A1E-832A97319CA9}" type="pres">
      <dgm:prSet presAssocID="{DAD00EAE-0BE6-44A7-A826-04966962A55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search"/>
        </a:ext>
      </dgm:extLst>
    </dgm:pt>
    <dgm:pt modelId="{5B1886F7-B546-44AB-B1BB-904F63ED02C5}" type="pres">
      <dgm:prSet presAssocID="{DAD00EAE-0BE6-44A7-A826-04966962A552}" presName="spaceRect" presStyleCnt="0"/>
      <dgm:spPr/>
    </dgm:pt>
    <dgm:pt modelId="{5786E3DD-000A-4316-B2FF-A71CA4FE55D8}" type="pres">
      <dgm:prSet presAssocID="{DAD00EAE-0BE6-44A7-A826-04966962A552}" presName="textRect" presStyleLbl="revTx" presStyleIdx="4" presStyleCnt="5">
        <dgm:presLayoutVars>
          <dgm:chMax val="1"/>
          <dgm:chPref val="1"/>
        </dgm:presLayoutVars>
      </dgm:prSet>
      <dgm:spPr/>
    </dgm:pt>
  </dgm:ptLst>
  <dgm:cxnLst>
    <dgm:cxn modelId="{CD3AE02F-0E7C-4DD4-8839-3AB604313459}" srcId="{5C5E3465-1669-4EB2-826D-EA77B21A9171}" destId="{35902AEF-BA8A-44BA-B192-DA3B60B9B18B}" srcOrd="1" destOrd="0" parTransId="{3E4AF052-BEA6-4D54-B300-90F19574CB5C}" sibTransId="{1926DB6B-515A-49AE-BB7A-97CE97BFD368}"/>
    <dgm:cxn modelId="{41275E39-A450-4334-9141-CCD9A98ADBEC}" type="presOf" srcId="{5C5E3465-1669-4EB2-826D-EA77B21A9171}" destId="{8086D8CF-8216-45B1-BE38-8FB8019765CC}" srcOrd="0" destOrd="0" presId="urn:microsoft.com/office/officeart/2018/5/layout/IconCircleLabelList"/>
    <dgm:cxn modelId="{77E26065-0A2E-4296-9E94-E31141BAD08B}" srcId="{5C5E3465-1669-4EB2-826D-EA77B21A9171}" destId="{F392248A-A81F-4497-A723-EA44AF5F93BC}" srcOrd="3" destOrd="0" parTransId="{C86127EB-50BE-4431-AD30-437CF2C78F5C}" sibTransId="{30DAF2BF-50DF-4AE4-80AB-B31A8E4C6573}"/>
    <dgm:cxn modelId="{64E2B372-3625-4219-BA78-65D5C678AC9A}" type="presOf" srcId="{66951661-03AE-4253-88AF-9A5439588A80}" destId="{171C0CC0-DC81-4847-B666-2A208D776956}" srcOrd="0" destOrd="0" presId="urn:microsoft.com/office/officeart/2018/5/layout/IconCircleLabelList"/>
    <dgm:cxn modelId="{C6849193-F190-4525-98AC-442D987EF5B1}" type="presOf" srcId="{35902AEF-BA8A-44BA-B192-DA3B60B9B18B}" destId="{16061524-BFA0-4514-85D3-3876B498AB12}" srcOrd="0" destOrd="0" presId="urn:microsoft.com/office/officeart/2018/5/layout/IconCircleLabelList"/>
    <dgm:cxn modelId="{191F5EA0-8B53-43B1-AC2E-47EA25150BFE}" srcId="{5C5E3465-1669-4EB2-826D-EA77B21A9171}" destId="{DAD00EAE-0BE6-44A7-A826-04966962A552}" srcOrd="4" destOrd="0" parTransId="{A2BCBDA4-2F4D-452F-8DA4-9F0056B9BEB7}" sibTransId="{76B67592-81A2-4A33-8C04-73F022825579}"/>
    <dgm:cxn modelId="{18E326A1-7003-420A-A79B-FA7DDD3C3BE7}" type="presOf" srcId="{23E2C0A6-E95C-4FAF-81C6-589A051AD04D}" destId="{7BCF5369-44A8-4873-8E65-87D2969E3351}" srcOrd="0" destOrd="0" presId="urn:microsoft.com/office/officeart/2018/5/layout/IconCircleLabelList"/>
    <dgm:cxn modelId="{737CEDA9-04CA-45F2-B03D-20DC948A92C7}" srcId="{5C5E3465-1669-4EB2-826D-EA77B21A9171}" destId="{23E2C0A6-E95C-4FAF-81C6-589A051AD04D}" srcOrd="2" destOrd="0" parTransId="{C8766903-7EDE-4660-BFB5-029186A1F3F4}" sibTransId="{E63592A0-7350-46EA-9BCA-02E154248957}"/>
    <dgm:cxn modelId="{D84E4BB8-F038-4F81-AC35-38AEA47A0B74}" type="presOf" srcId="{DAD00EAE-0BE6-44A7-A826-04966962A552}" destId="{5786E3DD-000A-4316-B2FF-A71CA4FE55D8}" srcOrd="0" destOrd="0" presId="urn:microsoft.com/office/officeart/2018/5/layout/IconCircleLabelList"/>
    <dgm:cxn modelId="{901A82C5-4C77-4083-9D94-875FDB466BEA}" srcId="{5C5E3465-1669-4EB2-826D-EA77B21A9171}" destId="{66951661-03AE-4253-88AF-9A5439588A80}" srcOrd="0" destOrd="0" parTransId="{9DD76F2B-0F82-42A4-BFCA-4C9D3D6959C2}" sibTransId="{A6480B3E-C844-425B-AF62-F3372A620CEA}"/>
    <dgm:cxn modelId="{9925E7D5-B34C-4314-984C-1E7EF2739597}" type="presOf" srcId="{F392248A-A81F-4497-A723-EA44AF5F93BC}" destId="{F56599F4-D274-4936-9716-127BDEF31EFE}" srcOrd="0" destOrd="0" presId="urn:microsoft.com/office/officeart/2018/5/layout/IconCircleLabelList"/>
    <dgm:cxn modelId="{6F7FA652-44FE-4B25-8BD3-1F210BEBD081}" type="presParOf" srcId="{8086D8CF-8216-45B1-BE38-8FB8019765CC}" destId="{2570A2ED-A962-4A4B-A9F5-13C6ABBBEF83}" srcOrd="0" destOrd="0" presId="urn:microsoft.com/office/officeart/2018/5/layout/IconCircleLabelList"/>
    <dgm:cxn modelId="{8E0C18AF-44E3-424A-9F5B-3203C3A3C1B3}" type="presParOf" srcId="{2570A2ED-A962-4A4B-A9F5-13C6ABBBEF83}" destId="{795C76E7-810E-429E-9FA0-814E461783E2}" srcOrd="0" destOrd="0" presId="urn:microsoft.com/office/officeart/2018/5/layout/IconCircleLabelList"/>
    <dgm:cxn modelId="{34978932-B81E-4E7D-AB21-952B6D604E35}" type="presParOf" srcId="{2570A2ED-A962-4A4B-A9F5-13C6ABBBEF83}" destId="{E2FBA17E-A3F9-45C8-B5A9-C237E74538C3}" srcOrd="1" destOrd="0" presId="urn:microsoft.com/office/officeart/2018/5/layout/IconCircleLabelList"/>
    <dgm:cxn modelId="{4FCDB7A1-E72A-4AE9-8CC3-F17DAC51B8CE}" type="presParOf" srcId="{2570A2ED-A962-4A4B-A9F5-13C6ABBBEF83}" destId="{465B62EA-848B-4607-9B92-5C1ABCC2D384}" srcOrd="2" destOrd="0" presId="urn:microsoft.com/office/officeart/2018/5/layout/IconCircleLabelList"/>
    <dgm:cxn modelId="{4ED12B38-061E-4479-BF26-239D9BD51292}" type="presParOf" srcId="{2570A2ED-A962-4A4B-A9F5-13C6ABBBEF83}" destId="{171C0CC0-DC81-4847-B666-2A208D776956}" srcOrd="3" destOrd="0" presId="urn:microsoft.com/office/officeart/2018/5/layout/IconCircleLabelList"/>
    <dgm:cxn modelId="{BB57B6BD-E010-4D36-9FB5-1A00B7C4F0BD}" type="presParOf" srcId="{8086D8CF-8216-45B1-BE38-8FB8019765CC}" destId="{DB1CB61F-65C3-46DE-99DC-61CA1B4E1B13}" srcOrd="1" destOrd="0" presId="urn:microsoft.com/office/officeart/2018/5/layout/IconCircleLabelList"/>
    <dgm:cxn modelId="{4402C2E0-A3D0-49A9-A49C-AED2AEB24753}" type="presParOf" srcId="{8086D8CF-8216-45B1-BE38-8FB8019765CC}" destId="{01E8196E-E48C-4A08-B737-BD2BE9BB7E73}" srcOrd="2" destOrd="0" presId="urn:microsoft.com/office/officeart/2018/5/layout/IconCircleLabelList"/>
    <dgm:cxn modelId="{BFF24525-9BF1-4F98-A978-7DD1150AA8FC}" type="presParOf" srcId="{01E8196E-E48C-4A08-B737-BD2BE9BB7E73}" destId="{FC7A6874-E2B5-4D7F-8622-A253B7F02F12}" srcOrd="0" destOrd="0" presId="urn:microsoft.com/office/officeart/2018/5/layout/IconCircleLabelList"/>
    <dgm:cxn modelId="{AC4ACAFB-0DB2-4338-ABE4-D3EFC08439F4}" type="presParOf" srcId="{01E8196E-E48C-4A08-B737-BD2BE9BB7E73}" destId="{C0A73962-32C4-4650-BD6E-689840398014}" srcOrd="1" destOrd="0" presId="urn:microsoft.com/office/officeart/2018/5/layout/IconCircleLabelList"/>
    <dgm:cxn modelId="{CBD1D12E-4F31-4C46-BC4E-5CE45966B569}" type="presParOf" srcId="{01E8196E-E48C-4A08-B737-BD2BE9BB7E73}" destId="{05CB7F1F-A92E-4C9F-8B72-B21565E9CE03}" srcOrd="2" destOrd="0" presId="urn:microsoft.com/office/officeart/2018/5/layout/IconCircleLabelList"/>
    <dgm:cxn modelId="{A0180EB5-41AE-4F29-9037-A856FE532AA8}" type="presParOf" srcId="{01E8196E-E48C-4A08-B737-BD2BE9BB7E73}" destId="{16061524-BFA0-4514-85D3-3876B498AB12}" srcOrd="3" destOrd="0" presId="urn:microsoft.com/office/officeart/2018/5/layout/IconCircleLabelList"/>
    <dgm:cxn modelId="{DDC5DCAA-7B47-47BA-9DC3-40DA8C960FD8}" type="presParOf" srcId="{8086D8CF-8216-45B1-BE38-8FB8019765CC}" destId="{72E14282-C88E-4ED6-8C54-40F1FC560429}" srcOrd="3" destOrd="0" presId="urn:microsoft.com/office/officeart/2018/5/layout/IconCircleLabelList"/>
    <dgm:cxn modelId="{C51C4AF8-D6ED-4149-9898-CC669417D925}" type="presParOf" srcId="{8086D8CF-8216-45B1-BE38-8FB8019765CC}" destId="{6FA3751B-7FA7-422C-B6DE-11DC91559D82}" srcOrd="4" destOrd="0" presId="urn:microsoft.com/office/officeart/2018/5/layout/IconCircleLabelList"/>
    <dgm:cxn modelId="{CD7CD639-93BB-49BD-950B-B61D60A9115B}" type="presParOf" srcId="{6FA3751B-7FA7-422C-B6DE-11DC91559D82}" destId="{826865F6-14CC-4606-8DC0-EFC747F8E655}" srcOrd="0" destOrd="0" presId="urn:microsoft.com/office/officeart/2018/5/layout/IconCircleLabelList"/>
    <dgm:cxn modelId="{1D8957F0-F607-4F3D-A594-76C2BFA68D7C}" type="presParOf" srcId="{6FA3751B-7FA7-422C-B6DE-11DC91559D82}" destId="{C0C98682-FB09-4B82-A7A6-E281A750F519}" srcOrd="1" destOrd="0" presId="urn:microsoft.com/office/officeart/2018/5/layout/IconCircleLabelList"/>
    <dgm:cxn modelId="{5DCFDDC8-3823-4321-8196-BF4BE58400E8}" type="presParOf" srcId="{6FA3751B-7FA7-422C-B6DE-11DC91559D82}" destId="{47552A82-9D3C-4A1A-8C06-0765B60F64BA}" srcOrd="2" destOrd="0" presId="urn:microsoft.com/office/officeart/2018/5/layout/IconCircleLabelList"/>
    <dgm:cxn modelId="{50057E9D-8BA7-4D5A-9644-A3AD7F814953}" type="presParOf" srcId="{6FA3751B-7FA7-422C-B6DE-11DC91559D82}" destId="{7BCF5369-44A8-4873-8E65-87D2969E3351}" srcOrd="3" destOrd="0" presId="urn:microsoft.com/office/officeart/2018/5/layout/IconCircleLabelList"/>
    <dgm:cxn modelId="{42C0624A-EEE9-4B74-902F-5E1319A44E6E}" type="presParOf" srcId="{8086D8CF-8216-45B1-BE38-8FB8019765CC}" destId="{8E78E86E-0A8B-43B9-B2FD-75E785443CA2}" srcOrd="5" destOrd="0" presId="urn:microsoft.com/office/officeart/2018/5/layout/IconCircleLabelList"/>
    <dgm:cxn modelId="{F41F8E7B-234C-496C-A7F1-50782D086591}" type="presParOf" srcId="{8086D8CF-8216-45B1-BE38-8FB8019765CC}" destId="{C542C260-EAE3-40A6-A5D8-8109E6661876}" srcOrd="6" destOrd="0" presId="urn:microsoft.com/office/officeart/2018/5/layout/IconCircleLabelList"/>
    <dgm:cxn modelId="{E9F59241-BD6E-43D7-BCDC-591C7B8AE6EC}" type="presParOf" srcId="{C542C260-EAE3-40A6-A5D8-8109E6661876}" destId="{A7FAAE61-EC85-4482-BAAA-44BFBFBCF86E}" srcOrd="0" destOrd="0" presId="urn:microsoft.com/office/officeart/2018/5/layout/IconCircleLabelList"/>
    <dgm:cxn modelId="{BB05BD9F-0737-404C-913F-9D9FEF883F8C}" type="presParOf" srcId="{C542C260-EAE3-40A6-A5D8-8109E6661876}" destId="{CE57DAA5-7788-4A50-ACD0-AD73D72585B3}" srcOrd="1" destOrd="0" presId="urn:microsoft.com/office/officeart/2018/5/layout/IconCircleLabelList"/>
    <dgm:cxn modelId="{8A978B98-72A2-4D64-8455-089DB257D137}" type="presParOf" srcId="{C542C260-EAE3-40A6-A5D8-8109E6661876}" destId="{47C47684-D3D6-496C-98F8-E339E2EF9C56}" srcOrd="2" destOrd="0" presId="urn:microsoft.com/office/officeart/2018/5/layout/IconCircleLabelList"/>
    <dgm:cxn modelId="{E430149E-DAEB-4286-9679-C1EFAF66E3C1}" type="presParOf" srcId="{C542C260-EAE3-40A6-A5D8-8109E6661876}" destId="{F56599F4-D274-4936-9716-127BDEF31EFE}" srcOrd="3" destOrd="0" presId="urn:microsoft.com/office/officeart/2018/5/layout/IconCircleLabelList"/>
    <dgm:cxn modelId="{34942590-9F0E-47E4-8DCA-F369ACA52A29}" type="presParOf" srcId="{8086D8CF-8216-45B1-BE38-8FB8019765CC}" destId="{2EEC89C4-9D34-4D82-A786-D35A2A2FE875}" srcOrd="7" destOrd="0" presId="urn:microsoft.com/office/officeart/2018/5/layout/IconCircleLabelList"/>
    <dgm:cxn modelId="{FCE27BFB-9E06-45DA-8847-F63CA6F781E0}" type="presParOf" srcId="{8086D8CF-8216-45B1-BE38-8FB8019765CC}" destId="{0798DC29-8DCA-46BE-A571-7E7B8E268AFE}" srcOrd="8" destOrd="0" presId="urn:microsoft.com/office/officeart/2018/5/layout/IconCircleLabelList"/>
    <dgm:cxn modelId="{54F5F8C7-BF9B-432D-BA01-FE47C50F4825}" type="presParOf" srcId="{0798DC29-8DCA-46BE-A571-7E7B8E268AFE}" destId="{628ED90B-0921-451E-BB50-3F1362148AC7}" srcOrd="0" destOrd="0" presId="urn:microsoft.com/office/officeart/2018/5/layout/IconCircleLabelList"/>
    <dgm:cxn modelId="{EA8E41F9-5965-429D-AB0F-2EA342C5EDF2}" type="presParOf" srcId="{0798DC29-8DCA-46BE-A571-7E7B8E268AFE}" destId="{F083DD55-6DFC-4F35-9A1E-832A97319CA9}" srcOrd="1" destOrd="0" presId="urn:microsoft.com/office/officeart/2018/5/layout/IconCircleLabelList"/>
    <dgm:cxn modelId="{BBB7B979-9938-4210-9F09-031B890C82BA}" type="presParOf" srcId="{0798DC29-8DCA-46BE-A571-7E7B8E268AFE}" destId="{5B1886F7-B546-44AB-B1BB-904F63ED02C5}" srcOrd="2" destOrd="0" presId="urn:microsoft.com/office/officeart/2018/5/layout/IconCircleLabelList"/>
    <dgm:cxn modelId="{C5375C30-02F6-4C57-B0C2-46A20BCCDC38}" type="presParOf" srcId="{0798DC29-8DCA-46BE-A571-7E7B8E268AFE}" destId="{5786E3DD-000A-4316-B2FF-A71CA4FE55D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767405-DB36-44A4-966B-1547BCA7709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A8006F0-6655-4966-8F67-63F496EFF6DF}">
      <dgm:prSet/>
      <dgm:spPr/>
      <dgm:t>
        <a:bodyPr/>
        <a:lstStyle/>
        <a:p>
          <a:r>
            <a:rPr lang="en-US" b="1" dirty="0"/>
            <a:t>Using Informatics To Improve Data Analysis of Chemical Screening Assays Conducted in Zebrafish; Notice of Webinars; Registration Information</a:t>
          </a:r>
          <a:endParaRPr lang="en-US" dirty="0"/>
        </a:p>
      </dgm:t>
    </dgm:pt>
    <dgm:pt modelId="{4215B4D0-5852-4313-8071-7C8AE8102114}" type="parTrans" cxnId="{6B9A74FA-5C92-42C7-8D35-57B75FEA8FB9}">
      <dgm:prSet/>
      <dgm:spPr/>
      <dgm:t>
        <a:bodyPr/>
        <a:lstStyle/>
        <a:p>
          <a:endParaRPr lang="en-US"/>
        </a:p>
      </dgm:t>
    </dgm:pt>
    <dgm:pt modelId="{6820D4A1-5FFF-4EB7-B55A-C114DE43600C}" type="sibTrans" cxnId="{6B9A74FA-5C92-42C7-8D35-57B75FEA8FB9}">
      <dgm:prSet/>
      <dgm:spPr/>
      <dgm:t>
        <a:bodyPr/>
        <a:lstStyle/>
        <a:p>
          <a:endParaRPr lang="en-US"/>
        </a:p>
      </dgm:t>
    </dgm:pt>
    <dgm:pt modelId="{FA071A4D-5492-4B88-9B52-FCAA018FC64F}">
      <dgm:prSet/>
      <dgm:spPr/>
      <dgm:t>
        <a:bodyPr/>
        <a:lstStyle/>
        <a:p>
          <a:r>
            <a:rPr lang="en-US" b="1"/>
            <a:t>Announcement of Requirements and Registration for the Open Science Prize</a:t>
          </a:r>
          <a:endParaRPr lang="en-US"/>
        </a:p>
      </dgm:t>
    </dgm:pt>
    <dgm:pt modelId="{75827663-2BBE-4C41-8AAF-6E1B9D1B5D50}" type="parTrans" cxnId="{6FA6419E-72D5-45EF-BA33-22202DB79403}">
      <dgm:prSet/>
      <dgm:spPr/>
      <dgm:t>
        <a:bodyPr/>
        <a:lstStyle/>
        <a:p>
          <a:endParaRPr lang="en-US"/>
        </a:p>
      </dgm:t>
    </dgm:pt>
    <dgm:pt modelId="{BD6C6CFF-EED3-4A79-A489-9E208F6A604D}" type="sibTrans" cxnId="{6FA6419E-72D5-45EF-BA33-22202DB79403}">
      <dgm:prSet/>
      <dgm:spPr/>
      <dgm:t>
        <a:bodyPr/>
        <a:lstStyle/>
        <a:p>
          <a:endParaRPr lang="en-US"/>
        </a:p>
      </dgm:t>
    </dgm:pt>
    <dgm:pt modelId="{80AA732E-7CA8-4DC1-A012-803308F5E9E8}" type="pres">
      <dgm:prSet presAssocID="{95767405-DB36-44A4-966B-1547BCA77099}" presName="root" presStyleCnt="0">
        <dgm:presLayoutVars>
          <dgm:dir/>
          <dgm:resizeHandles val="exact"/>
        </dgm:presLayoutVars>
      </dgm:prSet>
      <dgm:spPr/>
    </dgm:pt>
    <dgm:pt modelId="{06B261EA-8607-4B20-9C04-37A707C91C14}" type="pres">
      <dgm:prSet presAssocID="{7A8006F0-6655-4966-8F67-63F496EFF6DF}" presName="compNode" presStyleCnt="0"/>
      <dgm:spPr/>
    </dgm:pt>
    <dgm:pt modelId="{F8FBA021-F440-485A-9FC7-9BA3C53C076C}" type="pres">
      <dgm:prSet presAssocID="{7A8006F0-6655-4966-8F67-63F496EFF6DF}" presName="bgRect" presStyleLbl="bgShp" presStyleIdx="0" presStyleCnt="2"/>
      <dgm:spPr/>
    </dgm:pt>
    <dgm:pt modelId="{F00E2A29-AC8D-4D54-813C-036A0F5A131E}" type="pres">
      <dgm:prSet presAssocID="{7A8006F0-6655-4966-8F67-63F496EFF6D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B4348C3A-ACE5-484D-9DE4-0B6FFF42DE58}" type="pres">
      <dgm:prSet presAssocID="{7A8006F0-6655-4966-8F67-63F496EFF6DF}" presName="spaceRect" presStyleCnt="0"/>
      <dgm:spPr/>
    </dgm:pt>
    <dgm:pt modelId="{80647890-47F5-4E55-95E4-807E8E6AAF4C}" type="pres">
      <dgm:prSet presAssocID="{7A8006F0-6655-4966-8F67-63F496EFF6DF}" presName="parTx" presStyleLbl="revTx" presStyleIdx="0" presStyleCnt="2">
        <dgm:presLayoutVars>
          <dgm:chMax val="0"/>
          <dgm:chPref val="0"/>
        </dgm:presLayoutVars>
      </dgm:prSet>
      <dgm:spPr/>
    </dgm:pt>
    <dgm:pt modelId="{6879A41F-ED1D-437B-8E79-FD18B48F7DA5}" type="pres">
      <dgm:prSet presAssocID="{6820D4A1-5FFF-4EB7-B55A-C114DE43600C}" presName="sibTrans" presStyleCnt="0"/>
      <dgm:spPr/>
    </dgm:pt>
    <dgm:pt modelId="{E83EAD56-3B32-4D8E-986E-145DB046DF4B}" type="pres">
      <dgm:prSet presAssocID="{FA071A4D-5492-4B88-9B52-FCAA018FC64F}" presName="compNode" presStyleCnt="0"/>
      <dgm:spPr/>
    </dgm:pt>
    <dgm:pt modelId="{CA258AE3-46C1-451A-8C80-5F391C0A6C8A}" type="pres">
      <dgm:prSet presAssocID="{FA071A4D-5492-4B88-9B52-FCAA018FC64F}" presName="bgRect" presStyleLbl="bgShp" presStyleIdx="1" presStyleCnt="2"/>
      <dgm:spPr/>
    </dgm:pt>
    <dgm:pt modelId="{CEC0CE6D-0E9C-41A6-B265-3B6D7F0AA710}" type="pres">
      <dgm:prSet presAssocID="{FA071A4D-5492-4B88-9B52-FCAA018FC6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bbon"/>
        </a:ext>
      </dgm:extLst>
    </dgm:pt>
    <dgm:pt modelId="{4DA069C4-B013-481D-A9DD-45D8DC025766}" type="pres">
      <dgm:prSet presAssocID="{FA071A4D-5492-4B88-9B52-FCAA018FC64F}" presName="spaceRect" presStyleCnt="0"/>
      <dgm:spPr/>
    </dgm:pt>
    <dgm:pt modelId="{14780B8E-FB89-4797-A0D6-FF7D3DA7C21D}" type="pres">
      <dgm:prSet presAssocID="{FA071A4D-5492-4B88-9B52-FCAA018FC64F}" presName="parTx" presStyleLbl="revTx" presStyleIdx="1" presStyleCnt="2">
        <dgm:presLayoutVars>
          <dgm:chMax val="0"/>
          <dgm:chPref val="0"/>
        </dgm:presLayoutVars>
      </dgm:prSet>
      <dgm:spPr/>
    </dgm:pt>
  </dgm:ptLst>
  <dgm:cxnLst>
    <dgm:cxn modelId="{F5DFE63E-3593-4A8C-A2FF-46485F373CBD}" type="presOf" srcId="{FA071A4D-5492-4B88-9B52-FCAA018FC64F}" destId="{14780B8E-FB89-4797-A0D6-FF7D3DA7C21D}" srcOrd="0" destOrd="0" presId="urn:microsoft.com/office/officeart/2018/2/layout/IconVerticalSolidList"/>
    <dgm:cxn modelId="{3200156F-D046-4540-9B40-A794DE34359A}" type="presOf" srcId="{95767405-DB36-44A4-966B-1547BCA77099}" destId="{80AA732E-7CA8-4DC1-A012-803308F5E9E8}" srcOrd="0" destOrd="0" presId="urn:microsoft.com/office/officeart/2018/2/layout/IconVerticalSolidList"/>
    <dgm:cxn modelId="{9F659F81-6C2C-4662-B5F1-A03466B63C4E}" type="presOf" srcId="{7A8006F0-6655-4966-8F67-63F496EFF6DF}" destId="{80647890-47F5-4E55-95E4-807E8E6AAF4C}" srcOrd="0" destOrd="0" presId="urn:microsoft.com/office/officeart/2018/2/layout/IconVerticalSolidList"/>
    <dgm:cxn modelId="{6FA6419E-72D5-45EF-BA33-22202DB79403}" srcId="{95767405-DB36-44A4-966B-1547BCA77099}" destId="{FA071A4D-5492-4B88-9B52-FCAA018FC64F}" srcOrd="1" destOrd="0" parTransId="{75827663-2BBE-4C41-8AAF-6E1B9D1B5D50}" sibTransId="{BD6C6CFF-EED3-4A79-A489-9E208F6A604D}"/>
    <dgm:cxn modelId="{6B9A74FA-5C92-42C7-8D35-57B75FEA8FB9}" srcId="{95767405-DB36-44A4-966B-1547BCA77099}" destId="{7A8006F0-6655-4966-8F67-63F496EFF6DF}" srcOrd="0" destOrd="0" parTransId="{4215B4D0-5852-4313-8071-7C8AE8102114}" sibTransId="{6820D4A1-5FFF-4EB7-B55A-C114DE43600C}"/>
    <dgm:cxn modelId="{121A7E4B-A30B-4549-A9DF-B668F9FA8987}" type="presParOf" srcId="{80AA732E-7CA8-4DC1-A012-803308F5E9E8}" destId="{06B261EA-8607-4B20-9C04-37A707C91C14}" srcOrd="0" destOrd="0" presId="urn:microsoft.com/office/officeart/2018/2/layout/IconVerticalSolidList"/>
    <dgm:cxn modelId="{C0B4DCE8-3D91-434B-8732-7A4A24C1234E}" type="presParOf" srcId="{06B261EA-8607-4B20-9C04-37A707C91C14}" destId="{F8FBA021-F440-485A-9FC7-9BA3C53C076C}" srcOrd="0" destOrd="0" presId="urn:microsoft.com/office/officeart/2018/2/layout/IconVerticalSolidList"/>
    <dgm:cxn modelId="{72B18DBB-6DBC-4F1E-BDB6-C29A6F7B34BB}" type="presParOf" srcId="{06B261EA-8607-4B20-9C04-37A707C91C14}" destId="{F00E2A29-AC8D-4D54-813C-036A0F5A131E}" srcOrd="1" destOrd="0" presId="urn:microsoft.com/office/officeart/2018/2/layout/IconVerticalSolidList"/>
    <dgm:cxn modelId="{2B213598-9F9E-46A0-B266-7C544D044672}" type="presParOf" srcId="{06B261EA-8607-4B20-9C04-37A707C91C14}" destId="{B4348C3A-ACE5-484D-9DE4-0B6FFF42DE58}" srcOrd="2" destOrd="0" presId="urn:microsoft.com/office/officeart/2018/2/layout/IconVerticalSolidList"/>
    <dgm:cxn modelId="{A69DB4CE-629D-49C3-806F-781360CB31C6}" type="presParOf" srcId="{06B261EA-8607-4B20-9C04-37A707C91C14}" destId="{80647890-47F5-4E55-95E4-807E8E6AAF4C}" srcOrd="3" destOrd="0" presId="urn:microsoft.com/office/officeart/2018/2/layout/IconVerticalSolidList"/>
    <dgm:cxn modelId="{093D6425-DEBC-40F4-90AF-13F75288818E}" type="presParOf" srcId="{80AA732E-7CA8-4DC1-A012-803308F5E9E8}" destId="{6879A41F-ED1D-437B-8E79-FD18B48F7DA5}" srcOrd="1" destOrd="0" presId="urn:microsoft.com/office/officeart/2018/2/layout/IconVerticalSolidList"/>
    <dgm:cxn modelId="{697965F9-8D3B-45C3-A3E9-0A9C538C90B6}" type="presParOf" srcId="{80AA732E-7CA8-4DC1-A012-803308F5E9E8}" destId="{E83EAD56-3B32-4D8E-986E-145DB046DF4B}" srcOrd="2" destOrd="0" presId="urn:microsoft.com/office/officeart/2018/2/layout/IconVerticalSolidList"/>
    <dgm:cxn modelId="{BC6A2F65-AAA3-4288-9BE0-888D8340496F}" type="presParOf" srcId="{E83EAD56-3B32-4D8E-986E-145DB046DF4B}" destId="{CA258AE3-46C1-451A-8C80-5F391C0A6C8A}" srcOrd="0" destOrd="0" presId="urn:microsoft.com/office/officeart/2018/2/layout/IconVerticalSolidList"/>
    <dgm:cxn modelId="{4AD05523-2FFA-404C-9628-20417A5DEFD9}" type="presParOf" srcId="{E83EAD56-3B32-4D8E-986E-145DB046DF4B}" destId="{CEC0CE6D-0E9C-41A6-B265-3B6D7F0AA710}" srcOrd="1" destOrd="0" presId="urn:microsoft.com/office/officeart/2018/2/layout/IconVerticalSolidList"/>
    <dgm:cxn modelId="{A84C16A1-6678-4590-A13F-FAF4075EC6AE}" type="presParOf" srcId="{E83EAD56-3B32-4D8E-986E-145DB046DF4B}" destId="{4DA069C4-B013-481D-A9DD-45D8DC025766}" srcOrd="2" destOrd="0" presId="urn:microsoft.com/office/officeart/2018/2/layout/IconVerticalSolidList"/>
    <dgm:cxn modelId="{87830CCB-20E7-4159-AB56-DF833AB7B54D}" type="presParOf" srcId="{E83EAD56-3B32-4D8E-986E-145DB046DF4B}" destId="{14780B8E-FB89-4797-A0D6-FF7D3DA7C2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044D1-7115-41A5-A58D-DB746CD1B6A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4426BCE-64E6-49D2-A8F9-8ADA75865B91}">
      <dgm:prSet/>
      <dgm:spPr/>
      <dgm:t>
        <a:bodyPr/>
        <a:lstStyle/>
        <a:p>
          <a:r>
            <a:rPr lang="en-US" b="1"/>
            <a:t>State Medicaid Fraud Control Units; Data Mining</a:t>
          </a:r>
          <a:endParaRPr lang="en-US"/>
        </a:p>
      </dgm:t>
    </dgm:pt>
    <dgm:pt modelId="{5E80AD25-CCA4-4F69-A127-332BEF572647}" type="parTrans" cxnId="{39B21557-4D9E-4185-BC82-0F85A1A68C89}">
      <dgm:prSet/>
      <dgm:spPr/>
      <dgm:t>
        <a:bodyPr/>
        <a:lstStyle/>
        <a:p>
          <a:endParaRPr lang="en-US"/>
        </a:p>
      </dgm:t>
    </dgm:pt>
    <dgm:pt modelId="{13D31F95-A887-4736-85A0-A69616B56A40}" type="sibTrans" cxnId="{39B21557-4D9E-4185-BC82-0F85A1A68C89}">
      <dgm:prSet/>
      <dgm:spPr/>
      <dgm:t>
        <a:bodyPr/>
        <a:lstStyle/>
        <a:p>
          <a:endParaRPr lang="en-US"/>
        </a:p>
      </dgm:t>
    </dgm:pt>
    <dgm:pt modelId="{5CB63E28-EE24-4705-946C-9947925E6D97}">
      <dgm:prSet/>
      <dgm:spPr/>
      <dgm:t>
        <a:bodyPr/>
        <a:lstStyle/>
        <a:p>
          <a:r>
            <a:rPr lang="en-US" dirty="0"/>
            <a:t>This final rule amends a provision in HHS regulations prohibiting State Medicaid Fraud Control Units (MFCU) from using Federal matching funds to identify fraud through screening and analyzing State Medicaid data, known as data mining. To support and modernize MFCU efforts to effectively pursue Medicaid provider fraud, we finalize proposals to permit Federal financial participation (FFP) in costs of defined data mining activities under specified circumstances. In addition, we finalize requirements that MFCUs annually report costs and results of approved data mining activities to OIG.</a:t>
          </a:r>
        </a:p>
      </dgm:t>
    </dgm:pt>
    <dgm:pt modelId="{E4FF7CD4-404F-4E21-A400-74C7102C6177}" type="parTrans" cxnId="{23A50D88-D287-4992-89B5-4E4A06D433D9}">
      <dgm:prSet/>
      <dgm:spPr/>
      <dgm:t>
        <a:bodyPr/>
        <a:lstStyle/>
        <a:p>
          <a:endParaRPr lang="en-US"/>
        </a:p>
      </dgm:t>
    </dgm:pt>
    <dgm:pt modelId="{AAA6144C-B175-4C9C-AE02-78F79152F4D7}" type="sibTrans" cxnId="{23A50D88-D287-4992-89B5-4E4A06D433D9}">
      <dgm:prSet/>
      <dgm:spPr/>
      <dgm:t>
        <a:bodyPr/>
        <a:lstStyle/>
        <a:p>
          <a:endParaRPr lang="en-US"/>
        </a:p>
      </dgm:t>
    </dgm:pt>
    <dgm:pt modelId="{DF65BEAE-8985-4522-9D2D-9B425920D1F2}" type="pres">
      <dgm:prSet presAssocID="{5D9044D1-7115-41A5-A58D-DB746CD1B6A1}" presName="linear" presStyleCnt="0">
        <dgm:presLayoutVars>
          <dgm:animLvl val="lvl"/>
          <dgm:resizeHandles val="exact"/>
        </dgm:presLayoutVars>
      </dgm:prSet>
      <dgm:spPr/>
    </dgm:pt>
    <dgm:pt modelId="{A1D30C1E-8F24-4463-AD7A-DF4F50AD3A28}" type="pres">
      <dgm:prSet presAssocID="{A4426BCE-64E6-49D2-A8F9-8ADA75865B91}" presName="parentText" presStyleLbl="node1" presStyleIdx="0" presStyleCnt="2" custScaleY="13037">
        <dgm:presLayoutVars>
          <dgm:chMax val="0"/>
          <dgm:bulletEnabled val="1"/>
        </dgm:presLayoutVars>
      </dgm:prSet>
      <dgm:spPr/>
    </dgm:pt>
    <dgm:pt modelId="{4AA0BF3C-7E11-430F-A148-2E331DFB46BB}" type="pres">
      <dgm:prSet presAssocID="{13D31F95-A887-4736-85A0-A69616B56A40}" presName="spacer" presStyleCnt="0"/>
      <dgm:spPr/>
    </dgm:pt>
    <dgm:pt modelId="{30470BCB-9F0E-4ED6-A684-5B0D7F8EEAB5}" type="pres">
      <dgm:prSet presAssocID="{5CB63E28-EE24-4705-946C-9947925E6D97}" presName="parentText" presStyleLbl="node1" presStyleIdx="1" presStyleCnt="2">
        <dgm:presLayoutVars>
          <dgm:chMax val="0"/>
          <dgm:bulletEnabled val="1"/>
        </dgm:presLayoutVars>
      </dgm:prSet>
      <dgm:spPr/>
    </dgm:pt>
  </dgm:ptLst>
  <dgm:cxnLst>
    <dgm:cxn modelId="{E67CD010-E2D1-4455-A0D3-F29EAFA1F264}" type="presOf" srcId="{A4426BCE-64E6-49D2-A8F9-8ADA75865B91}" destId="{A1D30C1E-8F24-4463-AD7A-DF4F50AD3A28}" srcOrd="0" destOrd="0" presId="urn:microsoft.com/office/officeart/2005/8/layout/vList2"/>
    <dgm:cxn modelId="{39B21557-4D9E-4185-BC82-0F85A1A68C89}" srcId="{5D9044D1-7115-41A5-A58D-DB746CD1B6A1}" destId="{A4426BCE-64E6-49D2-A8F9-8ADA75865B91}" srcOrd="0" destOrd="0" parTransId="{5E80AD25-CCA4-4F69-A127-332BEF572647}" sibTransId="{13D31F95-A887-4736-85A0-A69616B56A40}"/>
    <dgm:cxn modelId="{23A50D88-D287-4992-89B5-4E4A06D433D9}" srcId="{5D9044D1-7115-41A5-A58D-DB746CD1B6A1}" destId="{5CB63E28-EE24-4705-946C-9947925E6D97}" srcOrd="1" destOrd="0" parTransId="{E4FF7CD4-404F-4E21-A400-74C7102C6177}" sibTransId="{AAA6144C-B175-4C9C-AE02-78F79152F4D7}"/>
    <dgm:cxn modelId="{34CB89A2-AE48-482F-BD6F-F9D5A9DFB1CE}" type="presOf" srcId="{5D9044D1-7115-41A5-A58D-DB746CD1B6A1}" destId="{DF65BEAE-8985-4522-9D2D-9B425920D1F2}" srcOrd="0" destOrd="0" presId="urn:microsoft.com/office/officeart/2005/8/layout/vList2"/>
    <dgm:cxn modelId="{30E28FF9-9F27-4944-91AF-2F9EC8945F74}" type="presOf" srcId="{5CB63E28-EE24-4705-946C-9947925E6D97}" destId="{30470BCB-9F0E-4ED6-A684-5B0D7F8EEAB5}" srcOrd="0" destOrd="0" presId="urn:microsoft.com/office/officeart/2005/8/layout/vList2"/>
    <dgm:cxn modelId="{1DECBDB7-0B2B-4218-A57E-272234934C38}" type="presParOf" srcId="{DF65BEAE-8985-4522-9D2D-9B425920D1F2}" destId="{A1D30C1E-8F24-4463-AD7A-DF4F50AD3A28}" srcOrd="0" destOrd="0" presId="urn:microsoft.com/office/officeart/2005/8/layout/vList2"/>
    <dgm:cxn modelId="{95CC04FF-B3E0-4788-BE37-59A76864995C}" type="presParOf" srcId="{DF65BEAE-8985-4522-9D2D-9B425920D1F2}" destId="{4AA0BF3C-7E11-430F-A148-2E331DFB46BB}" srcOrd="1" destOrd="0" presId="urn:microsoft.com/office/officeart/2005/8/layout/vList2"/>
    <dgm:cxn modelId="{62CEA0E3-46A2-42ED-9ED2-03E8C1D933BD}" type="presParOf" srcId="{DF65BEAE-8985-4522-9D2D-9B425920D1F2}" destId="{30470BCB-9F0E-4ED6-A684-5B0D7F8EEAB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370F78-01A1-4774-B010-F21096DE9F93}"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C4A4EB19-872E-40E8-9A9F-5624C35D9295}">
      <dgm:prSet/>
      <dgm:spPr/>
      <dgm:t>
        <a:bodyPr/>
        <a:lstStyle/>
        <a:p>
          <a:r>
            <a:rPr lang="en-US" baseline="0"/>
            <a:t>The APA doesn’t require everything to be posted in the Federal Register</a:t>
          </a:r>
          <a:endParaRPr lang="en-US"/>
        </a:p>
      </dgm:t>
    </dgm:pt>
    <dgm:pt modelId="{62BE8697-16C4-48E6-ABE0-F9D37805438D}" type="parTrans" cxnId="{A2E54A88-5A31-482F-9F5C-4A6B19953D0E}">
      <dgm:prSet/>
      <dgm:spPr/>
      <dgm:t>
        <a:bodyPr/>
        <a:lstStyle/>
        <a:p>
          <a:endParaRPr lang="en-US"/>
        </a:p>
      </dgm:t>
    </dgm:pt>
    <dgm:pt modelId="{96EC8969-8FD3-41CD-857F-CA6716C255F6}" type="sibTrans" cxnId="{A2E54A88-5A31-482F-9F5C-4A6B19953D0E}">
      <dgm:prSet/>
      <dgm:spPr/>
      <dgm:t>
        <a:bodyPr/>
        <a:lstStyle/>
        <a:p>
          <a:endParaRPr lang="en-US"/>
        </a:p>
      </dgm:t>
    </dgm:pt>
    <dgm:pt modelId="{206A2985-031C-4106-81C7-89FF65659CC3}">
      <dgm:prSet/>
      <dgm:spPr/>
      <dgm:t>
        <a:bodyPr/>
        <a:lstStyle/>
        <a:p>
          <a:r>
            <a:rPr lang="en-US" baseline="0"/>
            <a:t>I was not able to pull down the entire text of documents (limited text analysis)</a:t>
          </a:r>
          <a:endParaRPr lang="en-US"/>
        </a:p>
      </dgm:t>
    </dgm:pt>
    <dgm:pt modelId="{F24AE8FA-A5FC-4E93-AAC2-21B2737608F7}" type="parTrans" cxnId="{440D10FB-3E75-48CF-8DA5-43A3CF1CE851}">
      <dgm:prSet/>
      <dgm:spPr/>
      <dgm:t>
        <a:bodyPr/>
        <a:lstStyle/>
        <a:p>
          <a:endParaRPr lang="en-US"/>
        </a:p>
      </dgm:t>
    </dgm:pt>
    <dgm:pt modelId="{83745B55-4C4C-4113-9552-2B1392080239}" type="sibTrans" cxnId="{440D10FB-3E75-48CF-8DA5-43A3CF1CE851}">
      <dgm:prSet/>
      <dgm:spPr/>
      <dgm:t>
        <a:bodyPr/>
        <a:lstStyle/>
        <a:p>
          <a:endParaRPr lang="en-US"/>
        </a:p>
      </dgm:t>
    </dgm:pt>
    <dgm:pt modelId="{22920763-3D88-4435-8324-4C7FA3C47D7E}">
      <dgm:prSet/>
      <dgm:spPr/>
      <dgm:t>
        <a:bodyPr/>
        <a:lstStyle/>
        <a:p>
          <a:r>
            <a:rPr lang="en-US" baseline="0" dirty="0"/>
            <a:t>Snowball sampling method may be more effective</a:t>
          </a:r>
          <a:endParaRPr lang="en-US" dirty="0"/>
        </a:p>
      </dgm:t>
    </dgm:pt>
    <dgm:pt modelId="{4B0782B2-23F1-49E8-8DB1-1787C76E8278}" type="parTrans" cxnId="{815D9794-CEAD-4BE5-9CC1-E5121D3F39D5}">
      <dgm:prSet/>
      <dgm:spPr/>
      <dgm:t>
        <a:bodyPr/>
        <a:lstStyle/>
        <a:p>
          <a:endParaRPr lang="en-US"/>
        </a:p>
      </dgm:t>
    </dgm:pt>
    <dgm:pt modelId="{B231E603-5DD9-41A9-9DAA-DDB79EEDFAC5}" type="sibTrans" cxnId="{815D9794-CEAD-4BE5-9CC1-E5121D3F39D5}">
      <dgm:prSet/>
      <dgm:spPr/>
      <dgm:t>
        <a:bodyPr/>
        <a:lstStyle/>
        <a:p>
          <a:endParaRPr lang="en-US"/>
        </a:p>
      </dgm:t>
    </dgm:pt>
    <dgm:pt modelId="{87273A13-0727-4E0E-8021-688CE3137023}">
      <dgm:prSet/>
      <dgm:spPr/>
      <dgm:t>
        <a:bodyPr/>
        <a:lstStyle/>
        <a:p>
          <a:r>
            <a:rPr lang="en-US" dirty="0"/>
            <a:t>Search Terms were arbitrary, could have done a cluster or factor analysis</a:t>
          </a:r>
        </a:p>
      </dgm:t>
    </dgm:pt>
    <dgm:pt modelId="{462C3B1C-02E4-49B4-A41D-BA16CF636E7E}" type="parTrans" cxnId="{16FA2273-22B0-4BDD-B132-FEBCC983D866}">
      <dgm:prSet/>
      <dgm:spPr/>
      <dgm:t>
        <a:bodyPr/>
        <a:lstStyle/>
        <a:p>
          <a:endParaRPr lang="en-US"/>
        </a:p>
      </dgm:t>
    </dgm:pt>
    <dgm:pt modelId="{722717EA-FBC2-4C80-A34D-59133BB3A5B8}" type="sibTrans" cxnId="{16FA2273-22B0-4BDD-B132-FEBCC983D866}">
      <dgm:prSet/>
      <dgm:spPr/>
      <dgm:t>
        <a:bodyPr/>
        <a:lstStyle/>
        <a:p>
          <a:endParaRPr lang="en-US"/>
        </a:p>
      </dgm:t>
    </dgm:pt>
    <dgm:pt modelId="{7A2C65C6-AAEF-4150-9E6C-6A14AA02D4EA}" type="pres">
      <dgm:prSet presAssocID="{44370F78-01A1-4774-B010-F21096DE9F93}" presName="linear" presStyleCnt="0">
        <dgm:presLayoutVars>
          <dgm:animLvl val="lvl"/>
          <dgm:resizeHandles val="exact"/>
        </dgm:presLayoutVars>
      </dgm:prSet>
      <dgm:spPr/>
    </dgm:pt>
    <dgm:pt modelId="{D518E303-D595-41C5-99B5-798CAEA50210}" type="pres">
      <dgm:prSet presAssocID="{C4A4EB19-872E-40E8-9A9F-5624C35D9295}" presName="parentText" presStyleLbl="node1" presStyleIdx="0" presStyleCnt="4">
        <dgm:presLayoutVars>
          <dgm:chMax val="0"/>
          <dgm:bulletEnabled val="1"/>
        </dgm:presLayoutVars>
      </dgm:prSet>
      <dgm:spPr/>
    </dgm:pt>
    <dgm:pt modelId="{C6A0992E-8598-4FC3-ACAC-587D536DEDD1}" type="pres">
      <dgm:prSet presAssocID="{96EC8969-8FD3-41CD-857F-CA6716C255F6}" presName="spacer" presStyleCnt="0"/>
      <dgm:spPr/>
    </dgm:pt>
    <dgm:pt modelId="{113CFC2F-85EE-4999-A04F-BE75CCF84F66}" type="pres">
      <dgm:prSet presAssocID="{206A2985-031C-4106-81C7-89FF65659CC3}" presName="parentText" presStyleLbl="node1" presStyleIdx="1" presStyleCnt="4">
        <dgm:presLayoutVars>
          <dgm:chMax val="0"/>
          <dgm:bulletEnabled val="1"/>
        </dgm:presLayoutVars>
      </dgm:prSet>
      <dgm:spPr/>
    </dgm:pt>
    <dgm:pt modelId="{2073FF2C-1AFF-42E3-995C-15D825ECE556}" type="pres">
      <dgm:prSet presAssocID="{83745B55-4C4C-4113-9552-2B1392080239}" presName="spacer" presStyleCnt="0"/>
      <dgm:spPr/>
    </dgm:pt>
    <dgm:pt modelId="{B0E5E42D-2246-4E79-8AD3-1DFFF91EA57E}" type="pres">
      <dgm:prSet presAssocID="{22920763-3D88-4435-8324-4C7FA3C47D7E}" presName="parentText" presStyleLbl="node1" presStyleIdx="2" presStyleCnt="4">
        <dgm:presLayoutVars>
          <dgm:chMax val="0"/>
          <dgm:bulletEnabled val="1"/>
        </dgm:presLayoutVars>
      </dgm:prSet>
      <dgm:spPr/>
    </dgm:pt>
    <dgm:pt modelId="{CF05BF50-CB91-44FD-8DB4-DA7881793A06}" type="pres">
      <dgm:prSet presAssocID="{B231E603-5DD9-41A9-9DAA-DDB79EEDFAC5}" presName="spacer" presStyleCnt="0"/>
      <dgm:spPr/>
    </dgm:pt>
    <dgm:pt modelId="{F1263C4A-001F-43D1-A4BF-52780391204F}" type="pres">
      <dgm:prSet presAssocID="{87273A13-0727-4E0E-8021-688CE3137023}" presName="parentText" presStyleLbl="node1" presStyleIdx="3" presStyleCnt="4">
        <dgm:presLayoutVars>
          <dgm:chMax val="0"/>
          <dgm:bulletEnabled val="1"/>
        </dgm:presLayoutVars>
      </dgm:prSet>
      <dgm:spPr/>
    </dgm:pt>
  </dgm:ptLst>
  <dgm:cxnLst>
    <dgm:cxn modelId="{C2215305-4991-4E45-BC77-E3532C171762}" type="presOf" srcId="{206A2985-031C-4106-81C7-89FF65659CC3}" destId="{113CFC2F-85EE-4999-A04F-BE75CCF84F66}" srcOrd="0" destOrd="0" presId="urn:microsoft.com/office/officeart/2005/8/layout/vList2"/>
    <dgm:cxn modelId="{369E571D-B569-4DB7-A0D1-CE0FF8EEBEDB}" type="presOf" srcId="{44370F78-01A1-4774-B010-F21096DE9F93}" destId="{7A2C65C6-AAEF-4150-9E6C-6A14AA02D4EA}" srcOrd="0" destOrd="0" presId="urn:microsoft.com/office/officeart/2005/8/layout/vList2"/>
    <dgm:cxn modelId="{88969867-2234-42C6-BF0A-6086DB10109B}" type="presOf" srcId="{22920763-3D88-4435-8324-4C7FA3C47D7E}" destId="{B0E5E42D-2246-4E79-8AD3-1DFFF91EA57E}" srcOrd="0" destOrd="0" presId="urn:microsoft.com/office/officeart/2005/8/layout/vList2"/>
    <dgm:cxn modelId="{16FA2273-22B0-4BDD-B132-FEBCC983D866}" srcId="{44370F78-01A1-4774-B010-F21096DE9F93}" destId="{87273A13-0727-4E0E-8021-688CE3137023}" srcOrd="3" destOrd="0" parTransId="{462C3B1C-02E4-49B4-A41D-BA16CF636E7E}" sibTransId="{722717EA-FBC2-4C80-A34D-59133BB3A5B8}"/>
    <dgm:cxn modelId="{B5684D58-A49F-4255-8B57-EDFB9520E416}" type="presOf" srcId="{C4A4EB19-872E-40E8-9A9F-5624C35D9295}" destId="{D518E303-D595-41C5-99B5-798CAEA50210}" srcOrd="0" destOrd="0" presId="urn:microsoft.com/office/officeart/2005/8/layout/vList2"/>
    <dgm:cxn modelId="{A2E54A88-5A31-482F-9F5C-4A6B19953D0E}" srcId="{44370F78-01A1-4774-B010-F21096DE9F93}" destId="{C4A4EB19-872E-40E8-9A9F-5624C35D9295}" srcOrd="0" destOrd="0" parTransId="{62BE8697-16C4-48E6-ABE0-F9D37805438D}" sibTransId="{96EC8969-8FD3-41CD-857F-CA6716C255F6}"/>
    <dgm:cxn modelId="{815D9794-CEAD-4BE5-9CC1-E5121D3F39D5}" srcId="{44370F78-01A1-4774-B010-F21096DE9F93}" destId="{22920763-3D88-4435-8324-4C7FA3C47D7E}" srcOrd="2" destOrd="0" parTransId="{4B0782B2-23F1-49E8-8DB1-1787C76E8278}" sibTransId="{B231E603-5DD9-41A9-9DAA-DDB79EEDFAC5}"/>
    <dgm:cxn modelId="{BC9C0CA2-AEB7-4EE5-97F3-C773D043506D}" type="presOf" srcId="{87273A13-0727-4E0E-8021-688CE3137023}" destId="{F1263C4A-001F-43D1-A4BF-52780391204F}" srcOrd="0" destOrd="0" presId="urn:microsoft.com/office/officeart/2005/8/layout/vList2"/>
    <dgm:cxn modelId="{440D10FB-3E75-48CF-8DA5-43A3CF1CE851}" srcId="{44370F78-01A1-4774-B010-F21096DE9F93}" destId="{206A2985-031C-4106-81C7-89FF65659CC3}" srcOrd="1" destOrd="0" parTransId="{F24AE8FA-A5FC-4E93-AAC2-21B2737608F7}" sibTransId="{83745B55-4C4C-4113-9552-2B1392080239}"/>
    <dgm:cxn modelId="{2EEF7423-A3F3-4848-BDDF-2F1D6C390B4D}" type="presParOf" srcId="{7A2C65C6-AAEF-4150-9E6C-6A14AA02D4EA}" destId="{D518E303-D595-41C5-99B5-798CAEA50210}" srcOrd="0" destOrd="0" presId="urn:microsoft.com/office/officeart/2005/8/layout/vList2"/>
    <dgm:cxn modelId="{4F5EF711-574D-43F1-9B5F-6ECCECEA5CF4}" type="presParOf" srcId="{7A2C65C6-AAEF-4150-9E6C-6A14AA02D4EA}" destId="{C6A0992E-8598-4FC3-ACAC-587D536DEDD1}" srcOrd="1" destOrd="0" presId="urn:microsoft.com/office/officeart/2005/8/layout/vList2"/>
    <dgm:cxn modelId="{87621973-0796-4829-AF75-F675C308F745}" type="presParOf" srcId="{7A2C65C6-AAEF-4150-9E6C-6A14AA02D4EA}" destId="{113CFC2F-85EE-4999-A04F-BE75CCF84F66}" srcOrd="2" destOrd="0" presId="urn:microsoft.com/office/officeart/2005/8/layout/vList2"/>
    <dgm:cxn modelId="{473C1B71-0DE4-491A-85C8-8FA404F659B4}" type="presParOf" srcId="{7A2C65C6-AAEF-4150-9E6C-6A14AA02D4EA}" destId="{2073FF2C-1AFF-42E3-995C-15D825ECE556}" srcOrd="3" destOrd="0" presId="urn:microsoft.com/office/officeart/2005/8/layout/vList2"/>
    <dgm:cxn modelId="{8E58EAEF-F224-4D94-BB62-8EF3A4114A39}" type="presParOf" srcId="{7A2C65C6-AAEF-4150-9E6C-6A14AA02D4EA}" destId="{B0E5E42D-2246-4E79-8AD3-1DFFF91EA57E}" srcOrd="4" destOrd="0" presId="urn:microsoft.com/office/officeart/2005/8/layout/vList2"/>
    <dgm:cxn modelId="{7B520ABF-C20D-4832-A99D-600D1888EE1C}" type="presParOf" srcId="{7A2C65C6-AAEF-4150-9E6C-6A14AA02D4EA}" destId="{CF05BF50-CB91-44FD-8DB4-DA7881793A06}" srcOrd="5" destOrd="0" presId="urn:microsoft.com/office/officeart/2005/8/layout/vList2"/>
    <dgm:cxn modelId="{B7412837-AC21-425D-B7DA-BD8E85D4F1EF}" type="presParOf" srcId="{7A2C65C6-AAEF-4150-9E6C-6A14AA02D4EA}" destId="{F1263C4A-001F-43D1-A4BF-52780391204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C76E7-810E-429E-9FA0-814E461783E2}">
      <dsp:nvSpPr>
        <dsp:cNvPr id="0" name=""/>
        <dsp:cNvSpPr/>
      </dsp:nvSpPr>
      <dsp:spPr>
        <a:xfrm>
          <a:off x="341442" y="675197"/>
          <a:ext cx="1054037" cy="10540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FBA17E-A3F9-45C8-B5A9-C237E74538C3}">
      <dsp:nvSpPr>
        <dsp:cNvPr id="0" name=""/>
        <dsp:cNvSpPr/>
      </dsp:nvSpPr>
      <dsp:spPr>
        <a:xfrm>
          <a:off x="566073" y="899827"/>
          <a:ext cx="604775" cy="6047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1C0CC0-DC81-4847-B666-2A208D776956}">
      <dsp:nvSpPr>
        <dsp:cNvPr id="0" name=""/>
        <dsp:cNvSpPr/>
      </dsp:nvSpPr>
      <dsp:spPr>
        <a:xfrm>
          <a:off x="4495" y="2057540"/>
          <a:ext cx="1727929" cy="146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baseline="0"/>
            <a:t>The Dataset created contains 758 federal register documents, 638 are unique.</a:t>
          </a:r>
          <a:endParaRPr lang="en-US" sz="1100" kern="1200"/>
        </a:p>
      </dsp:txBody>
      <dsp:txXfrm>
        <a:off x="4495" y="2057540"/>
        <a:ext cx="1727929" cy="1468740"/>
      </dsp:txXfrm>
    </dsp:sp>
    <dsp:sp modelId="{FC7A6874-E2B5-4D7F-8622-A253B7F02F12}">
      <dsp:nvSpPr>
        <dsp:cNvPr id="0" name=""/>
        <dsp:cNvSpPr/>
      </dsp:nvSpPr>
      <dsp:spPr>
        <a:xfrm>
          <a:off x="2371759" y="675197"/>
          <a:ext cx="1054037" cy="10540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73962-32C4-4650-BD6E-689840398014}">
      <dsp:nvSpPr>
        <dsp:cNvPr id="0" name=""/>
        <dsp:cNvSpPr/>
      </dsp:nvSpPr>
      <dsp:spPr>
        <a:xfrm>
          <a:off x="2596390" y="899827"/>
          <a:ext cx="604775" cy="6047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061524-BFA0-4514-85D3-3876B498AB12}">
      <dsp:nvSpPr>
        <dsp:cNvPr id="0" name=""/>
        <dsp:cNvSpPr/>
      </dsp:nvSpPr>
      <dsp:spPr>
        <a:xfrm>
          <a:off x="2034813" y="2057540"/>
          <a:ext cx="1727929" cy="146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baseline="0"/>
            <a:t>The earliest document has a publication date of February 17, 1994 and the latest was published on November 12, 2019 (the data was pulled on November 12, 2019).</a:t>
          </a:r>
          <a:endParaRPr lang="en-US" sz="1100" kern="1200"/>
        </a:p>
      </dsp:txBody>
      <dsp:txXfrm>
        <a:off x="2034813" y="2057540"/>
        <a:ext cx="1727929" cy="1468740"/>
      </dsp:txXfrm>
    </dsp:sp>
    <dsp:sp modelId="{826865F6-14CC-4606-8DC0-EFC747F8E655}">
      <dsp:nvSpPr>
        <dsp:cNvPr id="0" name=""/>
        <dsp:cNvSpPr/>
      </dsp:nvSpPr>
      <dsp:spPr>
        <a:xfrm>
          <a:off x="4402076" y="675197"/>
          <a:ext cx="1054037" cy="10540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98682-FB09-4B82-A7A6-E281A750F519}">
      <dsp:nvSpPr>
        <dsp:cNvPr id="0" name=""/>
        <dsp:cNvSpPr/>
      </dsp:nvSpPr>
      <dsp:spPr>
        <a:xfrm>
          <a:off x="4626707" y="899827"/>
          <a:ext cx="604775" cy="6047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CF5369-44A8-4873-8E65-87D2969E3351}">
      <dsp:nvSpPr>
        <dsp:cNvPr id="0" name=""/>
        <dsp:cNvSpPr/>
      </dsp:nvSpPr>
      <dsp:spPr>
        <a:xfrm>
          <a:off x="4065130" y="2057540"/>
          <a:ext cx="1727929" cy="146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baseline="0"/>
            <a:t>There are 48 unique agencies represented.</a:t>
          </a:r>
          <a:endParaRPr lang="en-US" sz="1100" kern="1200"/>
        </a:p>
      </dsp:txBody>
      <dsp:txXfrm>
        <a:off x="4065130" y="2057540"/>
        <a:ext cx="1727929" cy="1468740"/>
      </dsp:txXfrm>
    </dsp:sp>
    <dsp:sp modelId="{A7FAAE61-EC85-4482-BAAA-44BFBFBCF86E}">
      <dsp:nvSpPr>
        <dsp:cNvPr id="0" name=""/>
        <dsp:cNvSpPr/>
      </dsp:nvSpPr>
      <dsp:spPr>
        <a:xfrm>
          <a:off x="6432394" y="675197"/>
          <a:ext cx="1054037" cy="105403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7DAA5-7788-4A50-ACD0-AD73D72585B3}">
      <dsp:nvSpPr>
        <dsp:cNvPr id="0" name=""/>
        <dsp:cNvSpPr/>
      </dsp:nvSpPr>
      <dsp:spPr>
        <a:xfrm>
          <a:off x="6657025" y="899827"/>
          <a:ext cx="604775" cy="6047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6599F4-D274-4936-9716-127BDEF31EFE}">
      <dsp:nvSpPr>
        <dsp:cNvPr id="0" name=""/>
        <dsp:cNvSpPr/>
      </dsp:nvSpPr>
      <dsp:spPr>
        <a:xfrm>
          <a:off x="6095448" y="2057540"/>
          <a:ext cx="1727929" cy="146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baseline="0"/>
            <a:t>Between 1994 and November 12, 2019, there have been 819,160 documents published in the federal register.</a:t>
          </a:r>
          <a:endParaRPr lang="en-US" sz="1100" kern="1200"/>
        </a:p>
      </dsp:txBody>
      <dsp:txXfrm>
        <a:off x="6095448" y="2057540"/>
        <a:ext cx="1727929" cy="1468740"/>
      </dsp:txXfrm>
    </dsp:sp>
    <dsp:sp modelId="{628ED90B-0921-451E-BB50-3F1362148AC7}">
      <dsp:nvSpPr>
        <dsp:cNvPr id="0" name=""/>
        <dsp:cNvSpPr/>
      </dsp:nvSpPr>
      <dsp:spPr>
        <a:xfrm>
          <a:off x="8462711" y="675197"/>
          <a:ext cx="1054037" cy="105403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3DD55-6DFC-4F35-9A1E-832A97319CA9}">
      <dsp:nvSpPr>
        <dsp:cNvPr id="0" name=""/>
        <dsp:cNvSpPr/>
      </dsp:nvSpPr>
      <dsp:spPr>
        <a:xfrm>
          <a:off x="8687342" y="899827"/>
          <a:ext cx="604775" cy="6047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86E3DD-000A-4316-B2FF-A71CA4FE55D8}">
      <dsp:nvSpPr>
        <dsp:cNvPr id="0" name=""/>
        <dsp:cNvSpPr/>
      </dsp:nvSpPr>
      <dsp:spPr>
        <a:xfrm>
          <a:off x="8125765" y="2057540"/>
          <a:ext cx="1727929" cy="146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baseline="0"/>
            <a:t>The proportion of documents containing a data science search term is 0.00078 percent, very small!</a:t>
          </a:r>
          <a:endParaRPr lang="en-US" sz="1100" kern="1200"/>
        </a:p>
      </dsp:txBody>
      <dsp:txXfrm>
        <a:off x="8125765" y="2057540"/>
        <a:ext cx="1727929" cy="1468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BA021-F440-485A-9FC7-9BA3C53C076C}">
      <dsp:nvSpPr>
        <dsp:cNvPr id="0" name=""/>
        <dsp:cNvSpPr/>
      </dsp:nvSpPr>
      <dsp:spPr>
        <a:xfrm>
          <a:off x="0" y="855083"/>
          <a:ext cx="5990135" cy="15786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0E2A29-AC8D-4D54-813C-036A0F5A131E}">
      <dsp:nvSpPr>
        <dsp:cNvPr id="0" name=""/>
        <dsp:cNvSpPr/>
      </dsp:nvSpPr>
      <dsp:spPr>
        <a:xfrm>
          <a:off x="477531" y="1210272"/>
          <a:ext cx="868238" cy="8682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647890-47F5-4E55-95E4-807E8E6AAF4C}">
      <dsp:nvSpPr>
        <dsp:cNvPr id="0" name=""/>
        <dsp:cNvSpPr/>
      </dsp:nvSpPr>
      <dsp:spPr>
        <a:xfrm>
          <a:off x="1823301" y="855083"/>
          <a:ext cx="4166834" cy="15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70" tIns="167070" rIns="167070" bIns="167070" numCol="1" spcCol="1270" anchor="ctr" anchorCtr="0">
          <a:noAutofit/>
        </a:bodyPr>
        <a:lstStyle/>
        <a:p>
          <a:pPr marL="0" lvl="0" indent="0" algn="l" defTabSz="800100">
            <a:lnSpc>
              <a:spcPct val="90000"/>
            </a:lnSpc>
            <a:spcBef>
              <a:spcPct val="0"/>
            </a:spcBef>
            <a:spcAft>
              <a:spcPct val="35000"/>
            </a:spcAft>
            <a:buNone/>
          </a:pPr>
          <a:r>
            <a:rPr lang="en-US" sz="1800" b="1" kern="1200" dirty="0"/>
            <a:t>Using Informatics To Improve Data Analysis of Chemical Screening Assays Conducted in Zebrafish; Notice of Webinars; Registration Information</a:t>
          </a:r>
          <a:endParaRPr lang="en-US" sz="1800" kern="1200" dirty="0"/>
        </a:p>
      </dsp:txBody>
      <dsp:txXfrm>
        <a:off x="1823301" y="855083"/>
        <a:ext cx="4166834" cy="1578616"/>
      </dsp:txXfrm>
    </dsp:sp>
    <dsp:sp modelId="{CA258AE3-46C1-451A-8C80-5F391C0A6C8A}">
      <dsp:nvSpPr>
        <dsp:cNvPr id="0" name=""/>
        <dsp:cNvSpPr/>
      </dsp:nvSpPr>
      <dsp:spPr>
        <a:xfrm>
          <a:off x="0" y="2828354"/>
          <a:ext cx="5990135" cy="15786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0CE6D-0E9C-41A6-B265-3B6D7F0AA710}">
      <dsp:nvSpPr>
        <dsp:cNvPr id="0" name=""/>
        <dsp:cNvSpPr/>
      </dsp:nvSpPr>
      <dsp:spPr>
        <a:xfrm>
          <a:off x="477531" y="3183542"/>
          <a:ext cx="868238" cy="8682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780B8E-FB89-4797-A0D6-FF7D3DA7C21D}">
      <dsp:nvSpPr>
        <dsp:cNvPr id="0" name=""/>
        <dsp:cNvSpPr/>
      </dsp:nvSpPr>
      <dsp:spPr>
        <a:xfrm>
          <a:off x="1823301" y="2828354"/>
          <a:ext cx="4166834" cy="15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70" tIns="167070" rIns="167070" bIns="167070" numCol="1" spcCol="1270" anchor="ctr" anchorCtr="0">
          <a:noAutofit/>
        </a:bodyPr>
        <a:lstStyle/>
        <a:p>
          <a:pPr marL="0" lvl="0" indent="0" algn="l" defTabSz="800100">
            <a:lnSpc>
              <a:spcPct val="90000"/>
            </a:lnSpc>
            <a:spcBef>
              <a:spcPct val="0"/>
            </a:spcBef>
            <a:spcAft>
              <a:spcPct val="35000"/>
            </a:spcAft>
            <a:buNone/>
          </a:pPr>
          <a:r>
            <a:rPr lang="en-US" sz="1800" b="1" kern="1200"/>
            <a:t>Announcement of Requirements and Registration for the Open Science Prize</a:t>
          </a:r>
          <a:endParaRPr lang="en-US" sz="1800" kern="1200"/>
        </a:p>
      </dsp:txBody>
      <dsp:txXfrm>
        <a:off x="1823301" y="2828354"/>
        <a:ext cx="4166834" cy="1578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30C1E-8F24-4463-AD7A-DF4F50AD3A28}">
      <dsp:nvSpPr>
        <dsp:cNvPr id="0" name=""/>
        <dsp:cNvSpPr/>
      </dsp:nvSpPr>
      <dsp:spPr>
        <a:xfrm>
          <a:off x="0" y="87734"/>
          <a:ext cx="5486400" cy="495922"/>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State Medicaid Fraud Control Units; Data Mining</a:t>
          </a:r>
          <a:endParaRPr lang="en-US" sz="1600" kern="1200"/>
        </a:p>
      </dsp:txBody>
      <dsp:txXfrm>
        <a:off x="24209" y="111943"/>
        <a:ext cx="5437982" cy="447504"/>
      </dsp:txXfrm>
    </dsp:sp>
    <dsp:sp modelId="{30470BCB-9F0E-4ED6-A684-5B0D7F8EEAB5}">
      <dsp:nvSpPr>
        <dsp:cNvPr id="0" name=""/>
        <dsp:cNvSpPr/>
      </dsp:nvSpPr>
      <dsp:spPr>
        <a:xfrm>
          <a:off x="0" y="632617"/>
          <a:ext cx="5486400" cy="3803962"/>
        </a:xfrm>
        <a:prstGeom prst="roundRect">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This final rule amends a provision in HHS regulations prohibiting State Medicaid Fraud Control Units (MFCU) from using Federal matching funds to identify fraud through screening and analyzing State Medicaid data, known as data mining. To support and modernize MFCU efforts to effectively pursue Medicaid provider fraud, we finalize proposals to permit Federal financial participation (FFP) in costs of defined data mining activities under specified circumstances. In addition, we finalize requirements that MFCUs annually report costs and results of approved data mining activities to OIG.</a:t>
          </a:r>
        </a:p>
      </dsp:txBody>
      <dsp:txXfrm>
        <a:off x="185694" y="818311"/>
        <a:ext cx="5115012" cy="34325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8E303-D595-41C5-99B5-798CAEA50210}">
      <dsp:nvSpPr>
        <dsp:cNvPr id="0" name=""/>
        <dsp:cNvSpPr/>
      </dsp:nvSpPr>
      <dsp:spPr>
        <a:xfrm>
          <a:off x="0" y="219392"/>
          <a:ext cx="5510110" cy="875160"/>
        </a:xfrm>
        <a:prstGeom prst="roundRect">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The APA doesn’t require everything to be posted in the Federal Register</a:t>
          </a:r>
          <a:endParaRPr lang="en-US" sz="2200" kern="1200"/>
        </a:p>
      </dsp:txBody>
      <dsp:txXfrm>
        <a:off x="42722" y="262114"/>
        <a:ext cx="5424666" cy="789716"/>
      </dsp:txXfrm>
    </dsp:sp>
    <dsp:sp modelId="{113CFC2F-85EE-4999-A04F-BE75CCF84F66}">
      <dsp:nvSpPr>
        <dsp:cNvPr id="0" name=""/>
        <dsp:cNvSpPr/>
      </dsp:nvSpPr>
      <dsp:spPr>
        <a:xfrm>
          <a:off x="0" y="1157912"/>
          <a:ext cx="5510110" cy="875160"/>
        </a:xfrm>
        <a:prstGeom prst="roundRect">
          <a:avLst/>
        </a:prstGeom>
        <a:solidFill>
          <a:schemeClr val="accent4">
            <a:hueOff val="6039257"/>
            <a:satOff val="-2677"/>
            <a:lumOff val="-535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I was not able to pull down the entire text of documents (limited text analysis)</a:t>
          </a:r>
          <a:endParaRPr lang="en-US" sz="2200" kern="1200"/>
        </a:p>
      </dsp:txBody>
      <dsp:txXfrm>
        <a:off x="42722" y="1200634"/>
        <a:ext cx="5424666" cy="789716"/>
      </dsp:txXfrm>
    </dsp:sp>
    <dsp:sp modelId="{B0E5E42D-2246-4E79-8AD3-1DFFF91EA57E}">
      <dsp:nvSpPr>
        <dsp:cNvPr id="0" name=""/>
        <dsp:cNvSpPr/>
      </dsp:nvSpPr>
      <dsp:spPr>
        <a:xfrm>
          <a:off x="0" y="2096432"/>
          <a:ext cx="5510110" cy="875160"/>
        </a:xfrm>
        <a:prstGeom prst="roundRect">
          <a:avLst/>
        </a:prstGeom>
        <a:solidFill>
          <a:schemeClr val="accent4">
            <a:hueOff val="12078514"/>
            <a:satOff val="-5354"/>
            <a:lumOff val="-1071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Snowball sampling method may be more effective</a:t>
          </a:r>
          <a:endParaRPr lang="en-US" sz="2200" kern="1200" dirty="0"/>
        </a:p>
      </dsp:txBody>
      <dsp:txXfrm>
        <a:off x="42722" y="2139154"/>
        <a:ext cx="5424666" cy="789716"/>
      </dsp:txXfrm>
    </dsp:sp>
    <dsp:sp modelId="{F1263C4A-001F-43D1-A4BF-52780391204F}">
      <dsp:nvSpPr>
        <dsp:cNvPr id="0" name=""/>
        <dsp:cNvSpPr/>
      </dsp:nvSpPr>
      <dsp:spPr>
        <a:xfrm>
          <a:off x="0" y="3034952"/>
          <a:ext cx="5510110" cy="875160"/>
        </a:xfrm>
        <a:prstGeom prst="roundRect">
          <a:avLst/>
        </a:prstGeom>
        <a:solidFill>
          <a:schemeClr val="accent4">
            <a:hueOff val="18117770"/>
            <a:satOff val="-8031"/>
            <a:lumOff val="-1607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Search Terms were arbitrary, could have done a cluster or factor analysis</a:t>
          </a:r>
        </a:p>
      </dsp:txBody>
      <dsp:txXfrm>
        <a:off x="42722" y="3077674"/>
        <a:ext cx="5424666" cy="78971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176FF-F5B4-4D45-8779-9F0F455743E8}" type="datetimeFigureOut">
              <a:rPr lang="en-US" smtClean="0"/>
              <a:t>11/25/2019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7FBCA-4BE8-4FB5-91BD-69C6AC6BDB5D}" type="slidenum">
              <a:rPr lang="en-US" smtClean="0"/>
              <a:t>‹#›</a:t>
            </a:fld>
            <a:endParaRPr lang="en-US" dirty="0"/>
          </a:p>
        </p:txBody>
      </p:sp>
    </p:spTree>
    <p:extLst>
      <p:ext uri="{BB962C8B-B14F-4D97-AF65-F5344CB8AC3E}">
        <p14:creationId xmlns:p14="http://schemas.microsoft.com/office/powerpoint/2010/main" val="71123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0ADF3C0-B1FB-42DC-B478-AF84C3CE5C3C}" type="datetime1">
              <a:rPr lang="en-US" smtClean="0"/>
              <a:t>11/25/2019</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1DA58D-CE36-42FB-A681-D4975774D88C}" type="datetime1">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05E26B-855B-4DB6-BFA6-A35E4D51FCF3}" type="datetime1">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EDD5F4-8AF8-46B9-B655-FECF27EF63FD}" type="datetime1">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19408-9C27-42D0-A3E3-2484768A8F22}" type="datetime1">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9DC33F-8D7B-46CC-9F59-1A17976147CE}" type="datetime1">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82513A-523B-4CD2-9C8B-D457F28F4ABD}" type="datetime1">
              <a:rPr lang="en-US" smtClean="0"/>
              <a:t>11/25/2019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5548E7-81A7-49BE-B31E-01672C55CDBE}" type="datetime1">
              <a:rPr lang="en-US" smtClean="0"/>
              <a:t>11/25/2019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08A03C-BA82-4F79-A730-B582D55F1D51}" type="datetime1">
              <a:rPr lang="en-US" smtClean="0"/>
              <a:t>11/25/2019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417FC7-A8BD-4D51-8A8C-57C129BB2ED5}" type="datetime1">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91B8F2-452F-47BB-A0B0-A22052EA7BBF}" type="datetime1">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A4FA73F-E3AE-4666-833E-DAC3CC7447FA}" type="datetime1">
              <a:rPr lang="en-US" smtClean="0"/>
              <a:t>11/25/2019</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www.desertsojourn.com/the-salvation-message-of-limitations/" TargetMode="External"/><Relationship Id="rId3" Type="http://schemas.openxmlformats.org/officeDocument/2006/relationships/diagramLayout" Target="../diagrams/layout4.xml"/><Relationship Id="rId7" Type="http://schemas.openxmlformats.org/officeDocument/2006/relationships/image" Target="../media/image30.jpg"/><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hyperlink" Target="https://www.flickr.com/photos/xurble/376588066" TargetMode="External"/><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5" name="Picture 4" descr="close up of pages of a book">
            <a:extLst>
              <a:ext uri="{FF2B5EF4-FFF2-40B4-BE49-F238E27FC236}">
                <a16:creationId xmlns:a16="http://schemas.microsoft.com/office/drawing/2014/main" id="{E8B6E499-B9AF-4C9F-9B5A-1EFCE8B402C0}"/>
              </a:ext>
            </a:extLst>
          </p:cNvPr>
          <p:cNvPicPr>
            <a:picLocks noChangeAspect="1"/>
          </p:cNvPicPr>
          <p:nvPr/>
        </p:nvPicPr>
        <p:blipFill rotWithShape="1">
          <a:blip r:embed="rId2"/>
          <a:srcRect l="28740" r="9545"/>
          <a:stretch/>
        </p:blipFill>
        <p:spPr>
          <a:xfrm>
            <a:off x="452761" y="10"/>
            <a:ext cx="5643239" cy="6857990"/>
          </a:xfrm>
          <a:prstGeom prst="rect">
            <a:avLst/>
          </a:prstGeom>
        </p:spPr>
      </p:pic>
      <p:sp>
        <p:nvSpPr>
          <p:cNvPr id="2" name="Title 1">
            <a:extLst>
              <a:ext uri="{FF2B5EF4-FFF2-40B4-BE49-F238E27FC236}">
                <a16:creationId xmlns:a16="http://schemas.microsoft.com/office/drawing/2014/main" id="{DAE48B8D-7A59-42A4-A61B-B66E6063DD0D}"/>
              </a:ext>
            </a:extLst>
          </p:cNvPr>
          <p:cNvSpPr>
            <a:spLocks noGrp="1"/>
          </p:cNvSpPr>
          <p:nvPr>
            <p:ph type="ctrTitle"/>
          </p:nvPr>
        </p:nvSpPr>
        <p:spPr>
          <a:xfrm>
            <a:off x="6744928" y="-240632"/>
            <a:ext cx="5084519" cy="6160168"/>
          </a:xfrm>
        </p:spPr>
        <p:txBody>
          <a:bodyPr>
            <a:normAutofit/>
          </a:bodyPr>
          <a:lstStyle/>
          <a:p>
            <a:r>
              <a:rPr lang="en-US" sz="6000" dirty="0"/>
              <a:t>An Exploration of Data Science in the Federal Register</a:t>
            </a:r>
          </a:p>
        </p:txBody>
      </p:sp>
      <p:sp>
        <p:nvSpPr>
          <p:cNvPr id="3" name="Subtitle 2">
            <a:extLst>
              <a:ext uri="{FF2B5EF4-FFF2-40B4-BE49-F238E27FC236}">
                <a16:creationId xmlns:a16="http://schemas.microsoft.com/office/drawing/2014/main" id="{93871044-9D2C-42D1-8B31-E3D6F11C6013}"/>
              </a:ext>
            </a:extLst>
          </p:cNvPr>
          <p:cNvSpPr>
            <a:spLocks noGrp="1"/>
          </p:cNvSpPr>
          <p:nvPr>
            <p:ph type="subTitle" idx="1"/>
          </p:nvPr>
        </p:nvSpPr>
        <p:spPr>
          <a:xfrm>
            <a:off x="6729688" y="5919536"/>
            <a:ext cx="3950503" cy="572703"/>
          </a:xfrm>
        </p:spPr>
        <p:txBody>
          <a:bodyPr>
            <a:normAutofit/>
          </a:bodyPr>
          <a:lstStyle/>
          <a:p>
            <a:r>
              <a:rPr lang="en-US" dirty="0">
                <a:solidFill>
                  <a:schemeClr val="tx1">
                    <a:lumMod val="85000"/>
                  </a:schemeClr>
                </a:solidFill>
              </a:rPr>
              <a:t>Joel Nantais – DATA 601</a:t>
            </a:r>
          </a:p>
        </p:txBody>
      </p:sp>
    </p:spTree>
    <p:extLst>
      <p:ext uri="{BB962C8B-B14F-4D97-AF65-F5344CB8AC3E}">
        <p14:creationId xmlns:p14="http://schemas.microsoft.com/office/powerpoint/2010/main" val="3226644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screenshot of a cell phone&#10;&#10;Description automatically generated">
            <a:extLst>
              <a:ext uri="{FF2B5EF4-FFF2-40B4-BE49-F238E27FC236}">
                <a16:creationId xmlns:a16="http://schemas.microsoft.com/office/drawing/2014/main" id="{A5A40E9D-8AE4-4C3B-AA81-73366CFEF43D}"/>
              </a:ext>
            </a:extLst>
          </p:cNvPr>
          <p:cNvPicPr>
            <a:picLocks noGrp="1" noChangeAspect="1"/>
          </p:cNvPicPr>
          <p:nvPr>
            <p:ph idx="1"/>
          </p:nvPr>
        </p:nvPicPr>
        <p:blipFill>
          <a:blip r:embed="rId2"/>
          <a:stretch>
            <a:fillRect/>
          </a:stretch>
        </p:blipFill>
        <p:spPr>
          <a:xfrm>
            <a:off x="643467" y="934466"/>
            <a:ext cx="10905066" cy="4989068"/>
          </a:xfrm>
          <a:prstGeom prst="rect">
            <a:avLst/>
          </a:prstGeom>
        </p:spPr>
      </p:pic>
    </p:spTree>
    <p:extLst>
      <p:ext uri="{BB962C8B-B14F-4D97-AF65-F5344CB8AC3E}">
        <p14:creationId xmlns:p14="http://schemas.microsoft.com/office/powerpoint/2010/main" val="1303572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6C7D43C7-56AD-457F-A6C8-6DE200BAF2EC}"/>
              </a:ext>
            </a:extLst>
          </p:cNvPr>
          <p:cNvPicPr>
            <a:picLocks noChangeAspect="1"/>
          </p:cNvPicPr>
          <p:nvPr/>
        </p:nvPicPr>
        <p:blipFill>
          <a:blip r:embed="rId2"/>
          <a:stretch>
            <a:fillRect/>
          </a:stretch>
        </p:blipFill>
        <p:spPr>
          <a:xfrm>
            <a:off x="643467" y="1057148"/>
            <a:ext cx="10905066" cy="4743704"/>
          </a:xfrm>
          <a:prstGeom prst="rect">
            <a:avLst/>
          </a:prstGeom>
        </p:spPr>
      </p:pic>
    </p:spTree>
    <p:extLst>
      <p:ext uri="{BB962C8B-B14F-4D97-AF65-F5344CB8AC3E}">
        <p14:creationId xmlns:p14="http://schemas.microsoft.com/office/powerpoint/2010/main" val="3521986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EFAE1C99-F9B1-4DA2-A8F4-7E2AC332F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4ACB4-2FD5-46BA-857D-35D4EF3A8DDC}"/>
              </a:ext>
            </a:extLst>
          </p:cNvPr>
          <p:cNvSpPr>
            <a:spLocks noGrp="1"/>
          </p:cNvSpPr>
          <p:nvPr>
            <p:ph type="title"/>
          </p:nvPr>
        </p:nvSpPr>
        <p:spPr>
          <a:xfrm>
            <a:off x="1158557" y="758952"/>
            <a:ext cx="2853005" cy="3679893"/>
          </a:xfrm>
        </p:spPr>
        <p:txBody>
          <a:bodyPr vert="horz" lIns="91440" tIns="45720" rIns="91440" bIns="45720" rtlCol="0" anchor="b">
            <a:normAutofit/>
          </a:bodyPr>
          <a:lstStyle/>
          <a:p>
            <a:pPr>
              <a:lnSpc>
                <a:spcPct val="85000"/>
              </a:lnSpc>
            </a:pPr>
            <a:r>
              <a:rPr lang="en-US" sz="4800"/>
              <a:t>HHS in More Detail</a:t>
            </a:r>
          </a:p>
        </p:txBody>
      </p:sp>
      <p:pic>
        <p:nvPicPr>
          <p:cNvPr id="5" name="Picture 4">
            <a:extLst>
              <a:ext uri="{FF2B5EF4-FFF2-40B4-BE49-F238E27FC236}">
                <a16:creationId xmlns:a16="http://schemas.microsoft.com/office/drawing/2014/main" id="{3E256B37-506B-48AD-8F68-B14E300C1172}"/>
              </a:ext>
            </a:extLst>
          </p:cNvPr>
          <p:cNvPicPr>
            <a:picLocks noChangeAspect="1"/>
          </p:cNvPicPr>
          <p:nvPr/>
        </p:nvPicPr>
        <p:blipFill rotWithShape="1">
          <a:blip r:embed="rId2"/>
          <a:srcRect l="12859" r="17854" b="-1"/>
          <a:stretch/>
        </p:blipFill>
        <p:spPr>
          <a:xfrm>
            <a:off x="4630994" y="10"/>
            <a:ext cx="7118554" cy="6857990"/>
          </a:xfrm>
          <a:prstGeom prst="rect">
            <a:avLst/>
          </a:prstGeom>
        </p:spPr>
      </p:pic>
      <p:sp>
        <p:nvSpPr>
          <p:cNvPr id="13" name="Rectangle 12">
            <a:extLst>
              <a:ext uri="{FF2B5EF4-FFF2-40B4-BE49-F238E27FC236}">
                <a16:creationId xmlns:a16="http://schemas.microsoft.com/office/drawing/2014/main" id="{484CBAFF-E5CD-4096-AD43-9E24C5E65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480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317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E1877-3902-4B70-8515-0964EDC30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2A5863-EFF7-462C-8FF5-B710B33E2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0333228"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logo&#10;&#10;Description automatically generated">
            <a:extLst>
              <a:ext uri="{FF2B5EF4-FFF2-40B4-BE49-F238E27FC236}">
                <a16:creationId xmlns:a16="http://schemas.microsoft.com/office/drawing/2014/main" id="{58210FDF-7821-4399-B94F-A59AC3050D66}"/>
              </a:ext>
            </a:extLst>
          </p:cNvPr>
          <p:cNvPicPr>
            <a:picLocks noChangeAspect="1"/>
          </p:cNvPicPr>
          <p:nvPr/>
        </p:nvPicPr>
        <p:blipFill>
          <a:blip r:embed="rId2"/>
          <a:stretch>
            <a:fillRect/>
          </a:stretch>
        </p:blipFill>
        <p:spPr>
          <a:xfrm>
            <a:off x="2801303" y="643467"/>
            <a:ext cx="5690234" cy="5571066"/>
          </a:xfrm>
          <a:prstGeom prst="rect">
            <a:avLst/>
          </a:prstGeom>
        </p:spPr>
      </p:pic>
    </p:spTree>
    <p:extLst>
      <p:ext uri="{BB962C8B-B14F-4D97-AF65-F5344CB8AC3E}">
        <p14:creationId xmlns:p14="http://schemas.microsoft.com/office/powerpoint/2010/main" val="201755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52E1877-3902-4B70-8515-0964EDC30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2A5863-EFF7-462C-8FF5-B710B33E2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0333228"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382582DB-4644-452C-9A87-DA764641CFAF}"/>
              </a:ext>
            </a:extLst>
          </p:cNvPr>
          <p:cNvPicPr>
            <a:picLocks noChangeAspect="1"/>
          </p:cNvPicPr>
          <p:nvPr/>
        </p:nvPicPr>
        <p:blipFill>
          <a:blip r:embed="rId2"/>
          <a:stretch>
            <a:fillRect/>
          </a:stretch>
        </p:blipFill>
        <p:spPr>
          <a:xfrm>
            <a:off x="2829143" y="643467"/>
            <a:ext cx="5634553" cy="5571066"/>
          </a:xfrm>
          <a:prstGeom prst="rect">
            <a:avLst/>
          </a:prstGeom>
        </p:spPr>
      </p:pic>
    </p:spTree>
    <p:extLst>
      <p:ext uri="{BB962C8B-B14F-4D97-AF65-F5344CB8AC3E}">
        <p14:creationId xmlns:p14="http://schemas.microsoft.com/office/powerpoint/2010/main" val="331423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6980910-96FA-4DA6-93F5-97873AF1B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F1CB7E2-0098-4A7C-B377-037DCA4C8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44D06558-2076-41E9-999B-E968B4BADAD0}"/>
              </a:ext>
            </a:extLst>
          </p:cNvPr>
          <p:cNvSpPr txBox="1"/>
          <p:nvPr/>
        </p:nvSpPr>
        <p:spPr>
          <a:xfrm>
            <a:off x="944183" y="5181600"/>
            <a:ext cx="10156435" cy="1076324"/>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5400" spc="-50" dirty="0">
                <a:latin typeface="+mj-lt"/>
                <a:ea typeface="+mj-ea"/>
                <a:cs typeface="+mj-cs"/>
              </a:rPr>
              <a:t>HHS - TITLE WORDCLOUD</a:t>
            </a:r>
          </a:p>
        </p:txBody>
      </p:sp>
      <p:pic>
        <p:nvPicPr>
          <p:cNvPr id="6" name="Picture 5" descr="A close up of a sign&#10;&#10;Description automatically generated">
            <a:extLst>
              <a:ext uri="{FF2B5EF4-FFF2-40B4-BE49-F238E27FC236}">
                <a16:creationId xmlns:a16="http://schemas.microsoft.com/office/drawing/2014/main" id="{AA9313D9-3519-47F0-A9D5-2FE566FCA23E}"/>
              </a:ext>
            </a:extLst>
          </p:cNvPr>
          <p:cNvPicPr>
            <a:picLocks noChangeAspect="1"/>
          </p:cNvPicPr>
          <p:nvPr/>
        </p:nvPicPr>
        <p:blipFill>
          <a:blip r:embed="rId2"/>
          <a:stretch>
            <a:fillRect/>
          </a:stretch>
        </p:blipFill>
        <p:spPr>
          <a:xfrm>
            <a:off x="457199" y="-56483"/>
            <a:ext cx="10835639" cy="5238083"/>
          </a:xfrm>
          <a:prstGeom prst="rect">
            <a:avLst/>
          </a:prstGeom>
        </p:spPr>
      </p:pic>
    </p:spTree>
    <p:extLst>
      <p:ext uri="{BB962C8B-B14F-4D97-AF65-F5344CB8AC3E}">
        <p14:creationId xmlns:p14="http://schemas.microsoft.com/office/powerpoint/2010/main" val="207026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6980910-96FA-4DA6-93F5-97873AF1B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9F1CB7E2-0098-4A7C-B377-037DCA4C8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44D06558-2076-41E9-999B-E968B4BADAD0}"/>
              </a:ext>
            </a:extLst>
          </p:cNvPr>
          <p:cNvSpPr txBox="1"/>
          <p:nvPr/>
        </p:nvSpPr>
        <p:spPr>
          <a:xfrm>
            <a:off x="944183" y="5181600"/>
            <a:ext cx="10156435" cy="1076324"/>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600" spc="-50">
                <a:latin typeface="+mj-lt"/>
                <a:ea typeface="+mj-ea"/>
                <a:cs typeface="+mj-cs"/>
              </a:rPr>
              <a:t>HHS – ABSTRACT WORDCLOUD</a:t>
            </a:r>
          </a:p>
        </p:txBody>
      </p:sp>
      <p:pic>
        <p:nvPicPr>
          <p:cNvPr id="7" name="Picture 6" descr="A close up of a sign&#10;&#10;Description automatically generated">
            <a:extLst>
              <a:ext uri="{FF2B5EF4-FFF2-40B4-BE49-F238E27FC236}">
                <a16:creationId xmlns:a16="http://schemas.microsoft.com/office/drawing/2014/main" id="{5B34AF65-F04C-4D48-9D63-8FBE113B0530}"/>
              </a:ext>
            </a:extLst>
          </p:cNvPr>
          <p:cNvPicPr>
            <a:picLocks noChangeAspect="1"/>
          </p:cNvPicPr>
          <p:nvPr/>
        </p:nvPicPr>
        <p:blipFill>
          <a:blip r:embed="rId2"/>
          <a:stretch>
            <a:fillRect/>
          </a:stretch>
        </p:blipFill>
        <p:spPr>
          <a:xfrm>
            <a:off x="558800" y="29020"/>
            <a:ext cx="10734040" cy="5199760"/>
          </a:xfrm>
          <a:prstGeom prst="rect">
            <a:avLst/>
          </a:prstGeom>
        </p:spPr>
      </p:pic>
    </p:spTree>
    <p:extLst>
      <p:ext uri="{BB962C8B-B14F-4D97-AF65-F5344CB8AC3E}">
        <p14:creationId xmlns:p14="http://schemas.microsoft.com/office/powerpoint/2010/main" val="12789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8C397E-C9BC-4DE8-986D-204E427AD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D8BE6-7CFC-429E-B092-88FCB07B3071}"/>
              </a:ext>
            </a:extLst>
          </p:cNvPr>
          <p:cNvSpPr>
            <a:spLocks noGrp="1"/>
          </p:cNvSpPr>
          <p:nvPr>
            <p:ph type="title"/>
          </p:nvPr>
        </p:nvSpPr>
        <p:spPr>
          <a:xfrm>
            <a:off x="566058" y="836023"/>
            <a:ext cx="2718788" cy="5183777"/>
          </a:xfrm>
        </p:spPr>
        <p:txBody>
          <a:bodyPr vert="horz" lIns="91440" tIns="45720" rIns="91440" bIns="45720" rtlCol="0" anchor="ctr">
            <a:normAutofit/>
          </a:bodyPr>
          <a:lstStyle/>
          <a:p>
            <a:r>
              <a:rPr lang="en-US" sz="3300" dirty="0">
                <a:solidFill>
                  <a:srgbClr val="FFFFFF"/>
                </a:solidFill>
              </a:rPr>
              <a:t>HHS Document Titles…when the search term is in the abstract</a:t>
            </a:r>
            <a:br>
              <a:rPr lang="en-US" sz="3300" dirty="0">
                <a:solidFill>
                  <a:srgbClr val="FFFFFF"/>
                </a:solidFill>
              </a:rPr>
            </a:br>
            <a:br>
              <a:rPr lang="en-US" sz="3300" dirty="0">
                <a:solidFill>
                  <a:srgbClr val="FFFFFF"/>
                </a:solidFill>
              </a:rPr>
            </a:br>
            <a:r>
              <a:rPr lang="en-US" sz="3300" dirty="0">
                <a:solidFill>
                  <a:srgbClr val="FFFFFF"/>
                </a:solidFill>
              </a:rPr>
              <a:t>“Data Science”</a:t>
            </a:r>
          </a:p>
        </p:txBody>
      </p:sp>
      <p:sp>
        <p:nvSpPr>
          <p:cNvPr id="17" name="Rectangle 16">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TextBox 5">
            <a:extLst>
              <a:ext uri="{FF2B5EF4-FFF2-40B4-BE49-F238E27FC236}">
                <a16:creationId xmlns:a16="http://schemas.microsoft.com/office/drawing/2014/main" id="{D97E21ED-FBFC-409A-ABC9-98ADAD2FC1E9}"/>
              </a:ext>
            </a:extLst>
          </p:cNvPr>
          <p:cNvGraphicFramePr/>
          <p:nvPr>
            <p:extLst>
              <p:ext uri="{D42A27DB-BD31-4B8C-83A1-F6EECF244321}">
                <p14:modId xmlns:p14="http://schemas.microsoft.com/office/powerpoint/2010/main" val="851113734"/>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372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8C397E-C9BC-4DE8-986D-204E427AD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D8BE6-7CFC-429E-B092-88FCB07B3071}"/>
              </a:ext>
            </a:extLst>
          </p:cNvPr>
          <p:cNvSpPr>
            <a:spLocks noGrp="1"/>
          </p:cNvSpPr>
          <p:nvPr>
            <p:ph type="title"/>
          </p:nvPr>
        </p:nvSpPr>
        <p:spPr>
          <a:xfrm>
            <a:off x="566058" y="836023"/>
            <a:ext cx="2718788" cy="5183777"/>
          </a:xfrm>
        </p:spPr>
        <p:txBody>
          <a:bodyPr vert="horz" lIns="91440" tIns="45720" rIns="91440" bIns="45720" rtlCol="0" anchor="ctr">
            <a:normAutofit/>
          </a:bodyPr>
          <a:lstStyle/>
          <a:p>
            <a:r>
              <a:rPr lang="en-US" sz="3300" dirty="0">
                <a:solidFill>
                  <a:srgbClr val="FFFFFF"/>
                </a:solidFill>
              </a:rPr>
              <a:t>HHS Document Titles…when the search term is in the abstract</a:t>
            </a:r>
            <a:br>
              <a:rPr lang="en-US" sz="3300" dirty="0">
                <a:solidFill>
                  <a:srgbClr val="FFFFFF"/>
                </a:solidFill>
              </a:rPr>
            </a:br>
            <a:br>
              <a:rPr lang="en-US" sz="3300" dirty="0">
                <a:solidFill>
                  <a:srgbClr val="FFFFFF"/>
                </a:solidFill>
              </a:rPr>
            </a:br>
            <a:r>
              <a:rPr lang="en-US" sz="3300" dirty="0">
                <a:solidFill>
                  <a:srgbClr val="FFFFFF"/>
                </a:solidFill>
              </a:rPr>
              <a:t>“Big Data”</a:t>
            </a:r>
          </a:p>
        </p:txBody>
      </p:sp>
      <p:sp>
        <p:nvSpPr>
          <p:cNvPr id="17" name="Rectangle 16">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 name="Group 4">
            <a:extLst>
              <a:ext uri="{FF2B5EF4-FFF2-40B4-BE49-F238E27FC236}">
                <a16:creationId xmlns:a16="http://schemas.microsoft.com/office/drawing/2014/main" id="{8513C689-1692-4CEA-949F-81E3ACF3D2B3}"/>
              </a:ext>
            </a:extLst>
          </p:cNvPr>
          <p:cNvGrpSpPr/>
          <p:nvPr/>
        </p:nvGrpSpPr>
        <p:grpSpPr>
          <a:xfrm>
            <a:off x="4235116" y="806799"/>
            <a:ext cx="6413835" cy="5257800"/>
            <a:chOff x="4235116" y="806799"/>
            <a:chExt cx="6413835" cy="5257800"/>
          </a:xfrm>
        </p:grpSpPr>
        <p:sp>
          <p:nvSpPr>
            <p:cNvPr id="6" name="Freeform: Shape 5">
              <a:extLst>
                <a:ext uri="{FF2B5EF4-FFF2-40B4-BE49-F238E27FC236}">
                  <a16:creationId xmlns:a16="http://schemas.microsoft.com/office/drawing/2014/main" id="{0B97BF48-C9A0-4030-9179-654CAE0C516B}"/>
                </a:ext>
              </a:extLst>
            </p:cNvPr>
            <p:cNvSpPr/>
            <p:nvPr/>
          </p:nvSpPr>
          <p:spPr>
            <a:xfrm>
              <a:off x="4235116" y="806799"/>
              <a:ext cx="6413835" cy="1264770"/>
            </a:xfrm>
            <a:custGeom>
              <a:avLst/>
              <a:gdLst>
                <a:gd name="connsiteX0" fmla="*/ 0 w 6413835"/>
                <a:gd name="connsiteY0" fmla="*/ 210799 h 1264770"/>
                <a:gd name="connsiteX1" fmla="*/ 210799 w 6413835"/>
                <a:gd name="connsiteY1" fmla="*/ 0 h 1264770"/>
                <a:gd name="connsiteX2" fmla="*/ 6203036 w 6413835"/>
                <a:gd name="connsiteY2" fmla="*/ 0 h 1264770"/>
                <a:gd name="connsiteX3" fmla="*/ 6413835 w 6413835"/>
                <a:gd name="connsiteY3" fmla="*/ 210799 h 1264770"/>
                <a:gd name="connsiteX4" fmla="*/ 6413835 w 6413835"/>
                <a:gd name="connsiteY4" fmla="*/ 1053971 h 1264770"/>
                <a:gd name="connsiteX5" fmla="*/ 6203036 w 6413835"/>
                <a:gd name="connsiteY5" fmla="*/ 1264770 h 1264770"/>
                <a:gd name="connsiteX6" fmla="*/ 210799 w 6413835"/>
                <a:gd name="connsiteY6" fmla="*/ 1264770 h 1264770"/>
                <a:gd name="connsiteX7" fmla="*/ 0 w 6413835"/>
                <a:gd name="connsiteY7" fmla="*/ 1053971 h 1264770"/>
                <a:gd name="connsiteX8" fmla="*/ 0 w 6413835"/>
                <a:gd name="connsiteY8" fmla="*/ 210799 h 12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3835" h="1264770">
                  <a:moveTo>
                    <a:pt x="0" y="210799"/>
                  </a:moveTo>
                  <a:cubicBezTo>
                    <a:pt x="0" y="94378"/>
                    <a:pt x="94378" y="0"/>
                    <a:pt x="210799" y="0"/>
                  </a:cubicBezTo>
                  <a:lnTo>
                    <a:pt x="6203036" y="0"/>
                  </a:lnTo>
                  <a:cubicBezTo>
                    <a:pt x="6319457" y="0"/>
                    <a:pt x="6413835" y="94378"/>
                    <a:pt x="6413835" y="210799"/>
                  </a:cubicBezTo>
                  <a:lnTo>
                    <a:pt x="6413835" y="1053971"/>
                  </a:lnTo>
                  <a:cubicBezTo>
                    <a:pt x="6413835" y="1170392"/>
                    <a:pt x="6319457" y="1264770"/>
                    <a:pt x="6203036" y="1264770"/>
                  </a:cubicBezTo>
                  <a:lnTo>
                    <a:pt x="210799" y="1264770"/>
                  </a:lnTo>
                  <a:cubicBezTo>
                    <a:pt x="94378" y="1264770"/>
                    <a:pt x="0" y="1170392"/>
                    <a:pt x="0" y="1053971"/>
                  </a:cubicBezTo>
                  <a:lnTo>
                    <a:pt x="0" y="21079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9371" tIns="149371" rIns="149371" bIns="149371" numCol="1" spcCol="1270" anchor="ctr" anchorCtr="0">
              <a:noAutofit/>
            </a:bodyPr>
            <a:lstStyle/>
            <a:p>
              <a:pPr marL="0" lvl="0" indent="0" algn="l" defTabSz="1022350">
                <a:lnSpc>
                  <a:spcPct val="90000"/>
                </a:lnSpc>
                <a:spcBef>
                  <a:spcPct val="0"/>
                </a:spcBef>
                <a:spcAft>
                  <a:spcPct val="35000"/>
                </a:spcAft>
                <a:buNone/>
              </a:pPr>
              <a:r>
                <a:rPr lang="en-US" sz="2300" kern="1200" dirty="0"/>
                <a:t>Advancing the Development of Pediatric Therapeutics: Application of “Big Data” to Pediatric Safety Studies; Public Workshop</a:t>
              </a:r>
            </a:p>
          </p:txBody>
        </p:sp>
        <p:sp>
          <p:nvSpPr>
            <p:cNvPr id="7" name="Freeform: Shape 6">
              <a:extLst>
                <a:ext uri="{FF2B5EF4-FFF2-40B4-BE49-F238E27FC236}">
                  <a16:creationId xmlns:a16="http://schemas.microsoft.com/office/drawing/2014/main" id="{37274892-0E61-45FA-831A-ECAF556F64D6}"/>
                </a:ext>
              </a:extLst>
            </p:cNvPr>
            <p:cNvSpPr/>
            <p:nvPr/>
          </p:nvSpPr>
          <p:spPr>
            <a:xfrm>
              <a:off x="4235116" y="2137809"/>
              <a:ext cx="6413835" cy="1264770"/>
            </a:xfrm>
            <a:custGeom>
              <a:avLst/>
              <a:gdLst>
                <a:gd name="connsiteX0" fmla="*/ 0 w 6413835"/>
                <a:gd name="connsiteY0" fmla="*/ 210799 h 1264770"/>
                <a:gd name="connsiteX1" fmla="*/ 210799 w 6413835"/>
                <a:gd name="connsiteY1" fmla="*/ 0 h 1264770"/>
                <a:gd name="connsiteX2" fmla="*/ 6203036 w 6413835"/>
                <a:gd name="connsiteY2" fmla="*/ 0 h 1264770"/>
                <a:gd name="connsiteX3" fmla="*/ 6413835 w 6413835"/>
                <a:gd name="connsiteY3" fmla="*/ 210799 h 1264770"/>
                <a:gd name="connsiteX4" fmla="*/ 6413835 w 6413835"/>
                <a:gd name="connsiteY4" fmla="*/ 1053971 h 1264770"/>
                <a:gd name="connsiteX5" fmla="*/ 6203036 w 6413835"/>
                <a:gd name="connsiteY5" fmla="*/ 1264770 h 1264770"/>
                <a:gd name="connsiteX6" fmla="*/ 210799 w 6413835"/>
                <a:gd name="connsiteY6" fmla="*/ 1264770 h 1264770"/>
                <a:gd name="connsiteX7" fmla="*/ 0 w 6413835"/>
                <a:gd name="connsiteY7" fmla="*/ 1053971 h 1264770"/>
                <a:gd name="connsiteX8" fmla="*/ 0 w 6413835"/>
                <a:gd name="connsiteY8" fmla="*/ 210799 h 12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3835" h="1264770">
                  <a:moveTo>
                    <a:pt x="0" y="210799"/>
                  </a:moveTo>
                  <a:cubicBezTo>
                    <a:pt x="0" y="94378"/>
                    <a:pt x="94378" y="0"/>
                    <a:pt x="210799" y="0"/>
                  </a:cubicBezTo>
                  <a:lnTo>
                    <a:pt x="6203036" y="0"/>
                  </a:lnTo>
                  <a:cubicBezTo>
                    <a:pt x="6319457" y="0"/>
                    <a:pt x="6413835" y="94378"/>
                    <a:pt x="6413835" y="210799"/>
                  </a:cubicBezTo>
                  <a:lnTo>
                    <a:pt x="6413835" y="1053971"/>
                  </a:lnTo>
                  <a:cubicBezTo>
                    <a:pt x="6413835" y="1170392"/>
                    <a:pt x="6319457" y="1264770"/>
                    <a:pt x="6203036" y="1264770"/>
                  </a:cubicBezTo>
                  <a:lnTo>
                    <a:pt x="210799" y="1264770"/>
                  </a:lnTo>
                  <a:cubicBezTo>
                    <a:pt x="94378" y="1264770"/>
                    <a:pt x="0" y="1170392"/>
                    <a:pt x="0" y="1053971"/>
                  </a:cubicBezTo>
                  <a:lnTo>
                    <a:pt x="0" y="21079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9371" tIns="149371" rIns="149371" bIns="149371" numCol="1" spcCol="1270" anchor="ctr" anchorCtr="0">
              <a:noAutofit/>
            </a:bodyPr>
            <a:lstStyle/>
            <a:p>
              <a:pPr marL="0" lvl="0" indent="0" algn="l" defTabSz="1022350">
                <a:lnSpc>
                  <a:spcPct val="90000"/>
                </a:lnSpc>
                <a:spcBef>
                  <a:spcPct val="0"/>
                </a:spcBef>
                <a:spcAft>
                  <a:spcPct val="35000"/>
                </a:spcAft>
                <a:buNone/>
              </a:pPr>
              <a:r>
                <a:rPr lang="en-US" sz="2300" kern="1200" dirty="0"/>
                <a:t>Advancing the Development of Biomarkers in Traumatic Brain Injury; Public Workshop; Request for Comments</a:t>
              </a:r>
            </a:p>
          </p:txBody>
        </p:sp>
        <p:sp>
          <p:nvSpPr>
            <p:cNvPr id="9" name="Freeform: Shape 8">
              <a:extLst>
                <a:ext uri="{FF2B5EF4-FFF2-40B4-BE49-F238E27FC236}">
                  <a16:creationId xmlns:a16="http://schemas.microsoft.com/office/drawing/2014/main" id="{AAE0C895-F656-4287-9433-2002383AF6EA}"/>
                </a:ext>
              </a:extLst>
            </p:cNvPr>
            <p:cNvSpPr/>
            <p:nvPr/>
          </p:nvSpPr>
          <p:spPr>
            <a:xfrm>
              <a:off x="4235116" y="3468819"/>
              <a:ext cx="6413835" cy="1264770"/>
            </a:xfrm>
            <a:custGeom>
              <a:avLst/>
              <a:gdLst>
                <a:gd name="connsiteX0" fmla="*/ 0 w 6413835"/>
                <a:gd name="connsiteY0" fmla="*/ 210799 h 1264770"/>
                <a:gd name="connsiteX1" fmla="*/ 210799 w 6413835"/>
                <a:gd name="connsiteY1" fmla="*/ 0 h 1264770"/>
                <a:gd name="connsiteX2" fmla="*/ 6203036 w 6413835"/>
                <a:gd name="connsiteY2" fmla="*/ 0 h 1264770"/>
                <a:gd name="connsiteX3" fmla="*/ 6413835 w 6413835"/>
                <a:gd name="connsiteY3" fmla="*/ 210799 h 1264770"/>
                <a:gd name="connsiteX4" fmla="*/ 6413835 w 6413835"/>
                <a:gd name="connsiteY4" fmla="*/ 1053971 h 1264770"/>
                <a:gd name="connsiteX5" fmla="*/ 6203036 w 6413835"/>
                <a:gd name="connsiteY5" fmla="*/ 1264770 h 1264770"/>
                <a:gd name="connsiteX6" fmla="*/ 210799 w 6413835"/>
                <a:gd name="connsiteY6" fmla="*/ 1264770 h 1264770"/>
                <a:gd name="connsiteX7" fmla="*/ 0 w 6413835"/>
                <a:gd name="connsiteY7" fmla="*/ 1053971 h 1264770"/>
                <a:gd name="connsiteX8" fmla="*/ 0 w 6413835"/>
                <a:gd name="connsiteY8" fmla="*/ 210799 h 12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3835" h="1264770">
                  <a:moveTo>
                    <a:pt x="0" y="210799"/>
                  </a:moveTo>
                  <a:cubicBezTo>
                    <a:pt x="0" y="94378"/>
                    <a:pt x="94378" y="0"/>
                    <a:pt x="210799" y="0"/>
                  </a:cubicBezTo>
                  <a:lnTo>
                    <a:pt x="6203036" y="0"/>
                  </a:lnTo>
                  <a:cubicBezTo>
                    <a:pt x="6319457" y="0"/>
                    <a:pt x="6413835" y="94378"/>
                    <a:pt x="6413835" y="210799"/>
                  </a:cubicBezTo>
                  <a:lnTo>
                    <a:pt x="6413835" y="1053971"/>
                  </a:lnTo>
                  <a:cubicBezTo>
                    <a:pt x="6413835" y="1170392"/>
                    <a:pt x="6319457" y="1264770"/>
                    <a:pt x="6203036" y="1264770"/>
                  </a:cubicBezTo>
                  <a:lnTo>
                    <a:pt x="210799" y="1264770"/>
                  </a:lnTo>
                  <a:cubicBezTo>
                    <a:pt x="94378" y="1264770"/>
                    <a:pt x="0" y="1170392"/>
                    <a:pt x="0" y="1053971"/>
                  </a:cubicBezTo>
                  <a:lnTo>
                    <a:pt x="0" y="210799"/>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371" tIns="149371" rIns="149371" bIns="149371" numCol="1" spcCol="1270" anchor="ctr" anchorCtr="0">
              <a:noAutofit/>
            </a:bodyPr>
            <a:lstStyle/>
            <a:p>
              <a:pPr marL="0" lvl="0" indent="0" algn="l" defTabSz="1022350">
                <a:lnSpc>
                  <a:spcPct val="90000"/>
                </a:lnSpc>
                <a:spcBef>
                  <a:spcPct val="0"/>
                </a:spcBef>
                <a:spcAft>
                  <a:spcPct val="35000"/>
                </a:spcAft>
                <a:buNone/>
              </a:pPr>
              <a:r>
                <a:rPr lang="en-US" sz="2300" kern="1200"/>
                <a:t>Health IT Policy Committee and Health IT Standards Committee; Call for Applications</a:t>
              </a:r>
            </a:p>
          </p:txBody>
        </p:sp>
        <p:sp>
          <p:nvSpPr>
            <p:cNvPr id="10" name="Freeform: Shape 9">
              <a:extLst>
                <a:ext uri="{FF2B5EF4-FFF2-40B4-BE49-F238E27FC236}">
                  <a16:creationId xmlns:a16="http://schemas.microsoft.com/office/drawing/2014/main" id="{4310E547-3043-4B9E-80B5-D934FBF210AC}"/>
                </a:ext>
              </a:extLst>
            </p:cNvPr>
            <p:cNvSpPr/>
            <p:nvPr/>
          </p:nvSpPr>
          <p:spPr>
            <a:xfrm>
              <a:off x="4235116" y="4799829"/>
              <a:ext cx="6413835" cy="1264770"/>
            </a:xfrm>
            <a:custGeom>
              <a:avLst/>
              <a:gdLst>
                <a:gd name="connsiteX0" fmla="*/ 0 w 6413835"/>
                <a:gd name="connsiteY0" fmla="*/ 210799 h 1264770"/>
                <a:gd name="connsiteX1" fmla="*/ 210799 w 6413835"/>
                <a:gd name="connsiteY1" fmla="*/ 0 h 1264770"/>
                <a:gd name="connsiteX2" fmla="*/ 6203036 w 6413835"/>
                <a:gd name="connsiteY2" fmla="*/ 0 h 1264770"/>
                <a:gd name="connsiteX3" fmla="*/ 6413835 w 6413835"/>
                <a:gd name="connsiteY3" fmla="*/ 210799 h 1264770"/>
                <a:gd name="connsiteX4" fmla="*/ 6413835 w 6413835"/>
                <a:gd name="connsiteY4" fmla="*/ 1053971 h 1264770"/>
                <a:gd name="connsiteX5" fmla="*/ 6203036 w 6413835"/>
                <a:gd name="connsiteY5" fmla="*/ 1264770 h 1264770"/>
                <a:gd name="connsiteX6" fmla="*/ 210799 w 6413835"/>
                <a:gd name="connsiteY6" fmla="*/ 1264770 h 1264770"/>
                <a:gd name="connsiteX7" fmla="*/ 0 w 6413835"/>
                <a:gd name="connsiteY7" fmla="*/ 1053971 h 1264770"/>
                <a:gd name="connsiteX8" fmla="*/ 0 w 6413835"/>
                <a:gd name="connsiteY8" fmla="*/ 210799 h 12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3835" h="1264770">
                  <a:moveTo>
                    <a:pt x="0" y="210799"/>
                  </a:moveTo>
                  <a:cubicBezTo>
                    <a:pt x="0" y="94378"/>
                    <a:pt x="94378" y="0"/>
                    <a:pt x="210799" y="0"/>
                  </a:cubicBezTo>
                  <a:lnTo>
                    <a:pt x="6203036" y="0"/>
                  </a:lnTo>
                  <a:cubicBezTo>
                    <a:pt x="6319457" y="0"/>
                    <a:pt x="6413835" y="94378"/>
                    <a:pt x="6413835" y="210799"/>
                  </a:cubicBezTo>
                  <a:lnTo>
                    <a:pt x="6413835" y="1053971"/>
                  </a:lnTo>
                  <a:cubicBezTo>
                    <a:pt x="6413835" y="1170392"/>
                    <a:pt x="6319457" y="1264770"/>
                    <a:pt x="6203036" y="1264770"/>
                  </a:cubicBezTo>
                  <a:lnTo>
                    <a:pt x="210799" y="1264770"/>
                  </a:lnTo>
                  <a:cubicBezTo>
                    <a:pt x="94378" y="1264770"/>
                    <a:pt x="0" y="1170392"/>
                    <a:pt x="0" y="1053971"/>
                  </a:cubicBezTo>
                  <a:lnTo>
                    <a:pt x="0" y="210799"/>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9371" tIns="149371" rIns="149371" bIns="149371" numCol="1" spcCol="1270" anchor="ctr" anchorCtr="0">
              <a:noAutofit/>
            </a:bodyPr>
            <a:lstStyle/>
            <a:p>
              <a:pPr marL="0" lvl="0" indent="0" algn="l" defTabSz="1022350">
                <a:lnSpc>
                  <a:spcPct val="90000"/>
                </a:lnSpc>
                <a:spcBef>
                  <a:spcPct val="0"/>
                </a:spcBef>
                <a:spcAft>
                  <a:spcPct val="35000"/>
                </a:spcAft>
                <a:buNone/>
              </a:pPr>
              <a:r>
                <a:rPr lang="en-US" sz="2300" kern="1200"/>
                <a:t>Advisory Council on Alzheimer's Research, Care, and Services; Meeting</a:t>
              </a:r>
            </a:p>
          </p:txBody>
        </p:sp>
      </p:grpSp>
    </p:spTree>
    <p:extLst>
      <p:ext uri="{BB962C8B-B14F-4D97-AF65-F5344CB8AC3E}">
        <p14:creationId xmlns:p14="http://schemas.microsoft.com/office/powerpoint/2010/main" val="287163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8C397E-C9BC-4DE8-986D-204E427AD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D8BE6-7CFC-429E-B092-88FCB07B3071}"/>
              </a:ext>
            </a:extLst>
          </p:cNvPr>
          <p:cNvSpPr>
            <a:spLocks noGrp="1"/>
          </p:cNvSpPr>
          <p:nvPr>
            <p:ph type="title"/>
          </p:nvPr>
        </p:nvSpPr>
        <p:spPr>
          <a:xfrm>
            <a:off x="566058" y="836023"/>
            <a:ext cx="2718788" cy="5183777"/>
          </a:xfrm>
        </p:spPr>
        <p:txBody>
          <a:bodyPr vert="horz" lIns="91440" tIns="45720" rIns="91440" bIns="45720" rtlCol="0" anchor="ctr">
            <a:normAutofit/>
          </a:bodyPr>
          <a:lstStyle/>
          <a:p>
            <a:r>
              <a:rPr lang="en-US" sz="3300" dirty="0">
                <a:solidFill>
                  <a:srgbClr val="FFFFFF"/>
                </a:solidFill>
              </a:rPr>
              <a:t>HHS Document Titles…when the search term is in the abstract</a:t>
            </a:r>
            <a:br>
              <a:rPr lang="en-US" sz="3300" dirty="0">
                <a:solidFill>
                  <a:srgbClr val="FFFFFF"/>
                </a:solidFill>
              </a:rPr>
            </a:br>
            <a:br>
              <a:rPr lang="en-US" sz="3300" dirty="0">
                <a:solidFill>
                  <a:srgbClr val="FFFFFF"/>
                </a:solidFill>
              </a:rPr>
            </a:br>
            <a:r>
              <a:rPr lang="en-US" sz="3300" dirty="0">
                <a:solidFill>
                  <a:srgbClr val="FFFFFF"/>
                </a:solidFill>
              </a:rPr>
              <a:t>“Data Mining”</a:t>
            </a:r>
          </a:p>
        </p:txBody>
      </p:sp>
      <p:sp>
        <p:nvSpPr>
          <p:cNvPr id="17" name="Rectangle 16">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Diagram 7">
            <a:extLst>
              <a:ext uri="{FF2B5EF4-FFF2-40B4-BE49-F238E27FC236}">
                <a16:creationId xmlns:a16="http://schemas.microsoft.com/office/drawing/2014/main" id="{9A321E3A-D846-4BEE-92D5-ECA8F41911E9}"/>
              </a:ext>
            </a:extLst>
          </p:cNvPr>
          <p:cNvGraphicFramePr/>
          <p:nvPr>
            <p:extLst>
              <p:ext uri="{D42A27DB-BD31-4B8C-83A1-F6EECF244321}">
                <p14:modId xmlns:p14="http://schemas.microsoft.com/office/powerpoint/2010/main" val="995070138"/>
              </p:ext>
            </p:extLst>
          </p:nvPr>
        </p:nvGraphicFramePr>
        <p:xfrm>
          <a:off x="4947385" y="1049154"/>
          <a:ext cx="5486400"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500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8" grpId="1">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5BABA-6BFF-4FE1-92EC-96E5906F5BC4}"/>
              </a:ext>
            </a:extLst>
          </p:cNvPr>
          <p:cNvSpPr>
            <a:spLocks noGrp="1"/>
          </p:cNvSpPr>
          <p:nvPr>
            <p:ph type="title"/>
          </p:nvPr>
        </p:nvSpPr>
        <p:spPr>
          <a:xfrm>
            <a:off x="4965290" y="365760"/>
            <a:ext cx="5997678" cy="1325562"/>
          </a:xfrm>
        </p:spPr>
        <p:txBody>
          <a:bodyPr>
            <a:normAutofit/>
          </a:bodyPr>
          <a:lstStyle/>
          <a:p>
            <a:r>
              <a:rPr lang="en-US" dirty="0"/>
              <a:t>Project Overview</a:t>
            </a:r>
          </a:p>
        </p:txBody>
      </p:sp>
      <p:pic>
        <p:nvPicPr>
          <p:cNvPr id="11" name="Picture 4">
            <a:extLst>
              <a:ext uri="{FF2B5EF4-FFF2-40B4-BE49-F238E27FC236}">
                <a16:creationId xmlns:a16="http://schemas.microsoft.com/office/drawing/2014/main" id="{7F3E5649-1FFA-4C70-90CF-5DAFFE55A694}"/>
              </a:ext>
            </a:extLst>
          </p:cNvPr>
          <p:cNvPicPr>
            <a:picLocks noChangeAspect="1"/>
          </p:cNvPicPr>
          <p:nvPr/>
        </p:nvPicPr>
        <p:blipFill rotWithShape="1">
          <a:blip r:embed="rId2"/>
          <a:srcRect l="34215" r="20493" b="-1"/>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0A7F55E2-30FF-41F5-B823-364032DAC3D3}"/>
              </a:ext>
            </a:extLst>
          </p:cNvPr>
          <p:cNvSpPr>
            <a:spLocks noGrp="1"/>
          </p:cNvSpPr>
          <p:nvPr>
            <p:ph idx="1"/>
          </p:nvPr>
        </p:nvSpPr>
        <p:spPr>
          <a:xfrm>
            <a:off x="4965290" y="2005739"/>
            <a:ext cx="6015571" cy="4174398"/>
          </a:xfrm>
        </p:spPr>
        <p:txBody>
          <a:bodyPr>
            <a:normAutofit/>
          </a:bodyPr>
          <a:lstStyle/>
          <a:p>
            <a:r>
              <a:rPr lang="en-US" dirty="0"/>
              <a:t>My project uses a REST API to access the Federal Register containing Federal Register Notices and Regulatory Rules since 1994 to find instances where federal agencies have posted publications which involve data science techniques.</a:t>
            </a:r>
          </a:p>
          <a:p>
            <a:endParaRPr lang="en-US" dirty="0"/>
          </a:p>
        </p:txBody>
      </p:sp>
    </p:spTree>
    <p:extLst>
      <p:ext uri="{BB962C8B-B14F-4D97-AF65-F5344CB8AC3E}">
        <p14:creationId xmlns:p14="http://schemas.microsoft.com/office/powerpoint/2010/main" val="69209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D48D0B5A-4CA2-4E7E-B34D-24FF02EFF660}"/>
              </a:ext>
            </a:extLst>
          </p:cNvPr>
          <p:cNvGraphicFramePr>
            <a:graphicFrameLocks noGrp="1"/>
          </p:cNvGraphicFramePr>
          <p:nvPr>
            <p:ph idx="1"/>
            <p:extLst>
              <p:ext uri="{D42A27DB-BD31-4B8C-83A1-F6EECF244321}">
                <p14:modId xmlns:p14="http://schemas.microsoft.com/office/powerpoint/2010/main" val="246285482"/>
              </p:ext>
            </p:extLst>
          </p:nvPr>
        </p:nvGraphicFramePr>
        <p:xfrm>
          <a:off x="5510103" y="1366519"/>
          <a:ext cx="5510110" cy="4129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street sign&#10;&#10;Description automatically generated">
            <a:extLst>
              <a:ext uri="{FF2B5EF4-FFF2-40B4-BE49-F238E27FC236}">
                <a16:creationId xmlns:a16="http://schemas.microsoft.com/office/drawing/2014/main" id="{04E996BC-778F-4B20-B6DE-6256390F725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0" y="2428241"/>
            <a:ext cx="5073223" cy="4429760"/>
          </a:xfrm>
          <a:prstGeom prst="rect">
            <a:avLst/>
          </a:prstGeom>
        </p:spPr>
      </p:pic>
    </p:spTree>
    <p:extLst>
      <p:ext uri="{BB962C8B-B14F-4D97-AF65-F5344CB8AC3E}">
        <p14:creationId xmlns:p14="http://schemas.microsoft.com/office/powerpoint/2010/main" val="3158902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817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8B1641C3-869A-42DC-84B7-F6DCEE1C90BF}"/>
              </a:ext>
            </a:extLst>
          </p:cNvPr>
          <p:cNvSpPr>
            <a:spLocks noGrp="1"/>
          </p:cNvSpPr>
          <p:nvPr>
            <p:ph type="title"/>
          </p:nvPr>
        </p:nvSpPr>
        <p:spPr>
          <a:xfrm>
            <a:off x="1516083" y="228600"/>
            <a:ext cx="3359031" cy="5014718"/>
          </a:xfrm>
        </p:spPr>
        <p:txBody>
          <a:bodyPr vert="horz" lIns="91440" tIns="45720" rIns="91440" bIns="45720" rtlCol="0" anchor="ctr">
            <a:normAutofit/>
          </a:bodyPr>
          <a:lstStyle/>
          <a:p>
            <a:pPr algn="ctr">
              <a:lnSpc>
                <a:spcPct val="85000"/>
              </a:lnSpc>
            </a:pPr>
            <a:r>
              <a:rPr lang="en-US" sz="3600" dirty="0">
                <a:solidFill>
                  <a:srgbClr val="FFFFFF"/>
                </a:solidFill>
              </a:rPr>
              <a:t>Thank you.</a:t>
            </a:r>
          </a:p>
        </p:txBody>
      </p:sp>
      <p:sp>
        <p:nvSpPr>
          <p:cNvPr id="16" name="Rectangle 15">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6" name="Picture Placeholder 5" descr="A picture containing sitting, bicycle, light, black&#10;&#10;Description automatically generated">
            <a:extLst>
              <a:ext uri="{FF2B5EF4-FFF2-40B4-BE49-F238E27FC236}">
                <a16:creationId xmlns:a16="http://schemas.microsoft.com/office/drawing/2014/main" id="{C000B386-CAA1-43B1-859E-827D3E3628A1}"/>
              </a:ext>
            </a:extLst>
          </p:cNvPr>
          <p:cNvPicPr>
            <a:picLocks noGrp="1" noChangeAspect="1"/>
          </p:cNvPicPr>
          <p:nvPr>
            <p:ph type="pic" idx="1"/>
          </p:nvPr>
        </p:nvPicPr>
        <p:blipFill rotWithShape="1">
          <a:blip r:embed="rId2">
            <a:extLst>
              <a:ext uri="{837473B0-CC2E-450A-ABE3-18F120FF3D39}">
                <a1611:picAttrSrcUrl xmlns:a1611="http://schemas.microsoft.com/office/drawing/2016/11/main" r:id="rId3"/>
              </a:ext>
            </a:extLst>
          </a:blip>
          <a:srcRect l="3939" r="5855"/>
          <a:stretch/>
        </p:blipFill>
        <p:spPr>
          <a:xfrm>
            <a:off x="5104022" y="10"/>
            <a:ext cx="6188817" cy="6860801"/>
          </a:xfrm>
          <a:prstGeom prst="rect">
            <a:avLst/>
          </a:prstGeom>
        </p:spPr>
      </p:pic>
      <p:sp>
        <p:nvSpPr>
          <p:cNvPr id="7" name="TextBox 6">
            <a:extLst>
              <a:ext uri="{FF2B5EF4-FFF2-40B4-BE49-F238E27FC236}">
                <a16:creationId xmlns:a16="http://schemas.microsoft.com/office/drawing/2014/main" id="{9DD21193-0A3C-4EB4-BC9F-7D2593991CBF}"/>
              </a:ext>
            </a:extLst>
          </p:cNvPr>
          <p:cNvSpPr txBox="1"/>
          <p:nvPr/>
        </p:nvSpPr>
        <p:spPr>
          <a:xfrm>
            <a:off x="8751759" y="6660756"/>
            <a:ext cx="254108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xurble/37658806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463413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5920BC-4DDC-406D-BB4B-FCA82CB62FA5}"/>
              </a:ext>
            </a:extLst>
          </p:cNvPr>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Introduction to the APA</a:t>
            </a:r>
          </a:p>
        </p:txBody>
      </p:sp>
      <p:pic>
        <p:nvPicPr>
          <p:cNvPr id="5" name="Picture 4">
            <a:extLst>
              <a:ext uri="{FF2B5EF4-FFF2-40B4-BE49-F238E27FC236}">
                <a16:creationId xmlns:a16="http://schemas.microsoft.com/office/drawing/2014/main" id="{0DE74F8B-3DB1-45B7-BFA7-84F73F3ACBCC}"/>
              </a:ext>
            </a:extLst>
          </p:cNvPr>
          <p:cNvPicPr>
            <a:picLocks noChangeAspect="1"/>
          </p:cNvPicPr>
          <p:nvPr/>
        </p:nvPicPr>
        <p:blipFill rotWithShape="1">
          <a:blip r:embed="rId2"/>
          <a:srcRect l="16184" r="38524" b="-1"/>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A35D4827-D20A-4C55-B5F6-BA9508FBF813}"/>
              </a:ext>
            </a:extLst>
          </p:cNvPr>
          <p:cNvSpPr>
            <a:spLocks noGrp="1"/>
          </p:cNvSpPr>
          <p:nvPr>
            <p:ph sz="half" idx="1"/>
          </p:nvPr>
        </p:nvSpPr>
        <p:spPr>
          <a:xfrm>
            <a:off x="4965290" y="2005739"/>
            <a:ext cx="6015571" cy="4174398"/>
          </a:xfrm>
        </p:spPr>
        <p:txBody>
          <a:bodyPr vert="horz" lIns="91440" tIns="45720" rIns="91440" bIns="45720" rtlCol="0">
            <a:normAutofit/>
          </a:bodyPr>
          <a:lstStyle/>
          <a:p>
            <a:pPr>
              <a:spcBef>
                <a:spcPts val="1200"/>
              </a:spcBef>
              <a:spcAft>
                <a:spcPts val="1200"/>
              </a:spcAft>
            </a:pPr>
            <a:r>
              <a:rPr lang="en-US"/>
              <a:t>The Administrative Procedures Act (APA) of 1946:  </a:t>
            </a:r>
          </a:p>
          <a:p>
            <a:pPr lvl="1" fontAlgn="base">
              <a:spcBef>
                <a:spcPts val="1200"/>
              </a:spcBef>
              <a:spcAft>
                <a:spcPts val="1200"/>
              </a:spcAft>
            </a:pPr>
            <a:r>
              <a:rPr lang="en-US"/>
              <a:t>to require agencies to keep the public informed of their organization, procedures and rules;</a:t>
            </a:r>
          </a:p>
          <a:p>
            <a:pPr lvl="1" fontAlgn="base">
              <a:spcBef>
                <a:spcPts val="1200"/>
              </a:spcBef>
              <a:spcAft>
                <a:spcPts val="1200"/>
              </a:spcAft>
            </a:pPr>
            <a:r>
              <a:rPr lang="en-US"/>
              <a:t>to provide for public participation in the rulemaking process, for instance through public commenting;</a:t>
            </a:r>
          </a:p>
          <a:p>
            <a:pPr lvl="1" fontAlgn="base">
              <a:spcBef>
                <a:spcPts val="1200"/>
              </a:spcBef>
              <a:spcAft>
                <a:spcPts val="1200"/>
              </a:spcAft>
            </a:pPr>
            <a:r>
              <a:rPr lang="en-US"/>
              <a:t>to establish uniform standards for the conduct of formal rulemaking and adjudication; and</a:t>
            </a:r>
          </a:p>
          <a:p>
            <a:pPr lvl="1" fontAlgn="base">
              <a:spcBef>
                <a:spcPts val="1200"/>
              </a:spcBef>
              <a:spcAft>
                <a:spcPts val="1200"/>
              </a:spcAft>
            </a:pPr>
            <a:r>
              <a:rPr lang="en-US"/>
              <a:t>to define the scope of judicial review</a:t>
            </a:r>
          </a:p>
          <a:p>
            <a:endParaRPr lang="en-US" dirty="0"/>
          </a:p>
        </p:txBody>
      </p:sp>
    </p:spTree>
    <p:extLst>
      <p:ext uri="{BB962C8B-B14F-4D97-AF65-F5344CB8AC3E}">
        <p14:creationId xmlns:p14="http://schemas.microsoft.com/office/powerpoint/2010/main" val="3317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2468-E070-4EB8-BEAD-A39CFAE73869}"/>
              </a:ext>
            </a:extLst>
          </p:cNvPr>
          <p:cNvSpPr>
            <a:spLocks noGrp="1"/>
          </p:cNvSpPr>
          <p:nvPr>
            <p:ph type="title"/>
          </p:nvPr>
        </p:nvSpPr>
        <p:spPr>
          <a:xfrm>
            <a:off x="4965290" y="365760"/>
            <a:ext cx="5997678" cy="1325562"/>
          </a:xfrm>
        </p:spPr>
        <p:txBody>
          <a:bodyPr>
            <a:normAutofit/>
          </a:bodyPr>
          <a:lstStyle/>
          <a:p>
            <a:r>
              <a:rPr lang="en-US" dirty="0"/>
              <a:t>Data Set Methods	</a:t>
            </a:r>
          </a:p>
        </p:txBody>
      </p:sp>
      <p:pic>
        <p:nvPicPr>
          <p:cNvPr id="5" name="Picture 4">
            <a:extLst>
              <a:ext uri="{FF2B5EF4-FFF2-40B4-BE49-F238E27FC236}">
                <a16:creationId xmlns:a16="http://schemas.microsoft.com/office/drawing/2014/main" id="{F52AF413-D150-4E38-A22D-7FCE035C26FE}"/>
              </a:ext>
            </a:extLst>
          </p:cNvPr>
          <p:cNvPicPr>
            <a:picLocks noChangeAspect="1"/>
          </p:cNvPicPr>
          <p:nvPr/>
        </p:nvPicPr>
        <p:blipFill rotWithShape="1">
          <a:blip r:embed="rId2"/>
          <a:srcRect l="26707" r="35126"/>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7482636F-F0FD-4251-90AB-DDFDDB701095}"/>
              </a:ext>
            </a:extLst>
          </p:cNvPr>
          <p:cNvSpPr>
            <a:spLocks noGrp="1"/>
          </p:cNvSpPr>
          <p:nvPr>
            <p:ph idx="1"/>
          </p:nvPr>
        </p:nvSpPr>
        <p:spPr>
          <a:xfrm>
            <a:off x="4965290" y="2005739"/>
            <a:ext cx="6015571" cy="4174398"/>
          </a:xfrm>
        </p:spPr>
        <p:txBody>
          <a:bodyPr>
            <a:normAutofit/>
          </a:bodyPr>
          <a:lstStyle/>
          <a:p>
            <a:r>
              <a:rPr lang="en-US"/>
              <a:t>Using Python requests, I connected to the Federal Register REST API.</a:t>
            </a:r>
          </a:p>
          <a:p>
            <a:pPr lvl="1"/>
            <a:r>
              <a:rPr lang="en-US"/>
              <a:t>My get request payload pulled columns of:</a:t>
            </a:r>
          </a:p>
          <a:p>
            <a:pPr lvl="2"/>
            <a:r>
              <a:rPr lang="en-US"/>
              <a:t>Document Identification Numbers</a:t>
            </a:r>
          </a:p>
          <a:p>
            <a:pPr lvl="2"/>
            <a:r>
              <a:rPr lang="en-US"/>
              <a:t>Title</a:t>
            </a:r>
          </a:p>
          <a:p>
            <a:pPr lvl="2"/>
            <a:r>
              <a:rPr lang="en-US"/>
              <a:t>Agency Name</a:t>
            </a:r>
          </a:p>
          <a:p>
            <a:pPr lvl="2"/>
            <a:r>
              <a:rPr lang="en-US"/>
              <a:t>Publication Dates</a:t>
            </a:r>
          </a:p>
          <a:p>
            <a:pPr lvl="2"/>
            <a:r>
              <a:rPr lang="en-US"/>
              <a:t>Type of Document (i.e., Notice, Rule) and subtype</a:t>
            </a:r>
          </a:p>
          <a:p>
            <a:pPr lvl="2"/>
            <a:r>
              <a:rPr lang="en-US"/>
              <a:t>Topic Tags</a:t>
            </a:r>
          </a:p>
          <a:p>
            <a:pPr lvl="2"/>
            <a:r>
              <a:rPr lang="en-US"/>
              <a:t>Abstracts</a:t>
            </a:r>
          </a:p>
          <a:p>
            <a:pPr lvl="1"/>
            <a:r>
              <a:rPr lang="en-US"/>
              <a:t>I also used different search terms to pull the above columns for document which contained any of the following:</a:t>
            </a:r>
          </a:p>
          <a:p>
            <a:pPr lvl="2"/>
            <a:r>
              <a:rPr lang="en-US"/>
              <a:t>Artificial Intelligence, Big Data, Business Intelligence, Data Analytics, Data Mining, Data Science, and Machine Learning</a:t>
            </a:r>
          </a:p>
          <a:p>
            <a:pPr lvl="2"/>
            <a:endParaRPr lang="en-US" dirty="0"/>
          </a:p>
        </p:txBody>
      </p:sp>
    </p:spTree>
    <p:extLst>
      <p:ext uri="{BB962C8B-B14F-4D97-AF65-F5344CB8AC3E}">
        <p14:creationId xmlns:p14="http://schemas.microsoft.com/office/powerpoint/2010/main" val="98382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04A76-241B-48EC-9E98-F00C104F79C1}"/>
              </a:ext>
            </a:extLst>
          </p:cNvPr>
          <p:cNvSpPr>
            <a:spLocks noGrp="1"/>
          </p:cNvSpPr>
          <p:nvPr>
            <p:ph type="title"/>
          </p:nvPr>
        </p:nvSpPr>
        <p:spPr>
          <a:xfrm>
            <a:off x="1261871" y="365760"/>
            <a:ext cx="9858383" cy="1325562"/>
          </a:xfrm>
        </p:spPr>
        <p:txBody>
          <a:bodyPr>
            <a:normAutofit/>
          </a:bodyPr>
          <a:lstStyle/>
          <a:p>
            <a:r>
              <a:rPr lang="en-US" dirty="0"/>
              <a:t>Data Set Summary </a:t>
            </a:r>
          </a:p>
        </p:txBody>
      </p:sp>
      <p:sp>
        <p:nvSpPr>
          <p:cNvPr id="12" name="Rectangle 11">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8516120C-D29D-41FF-9713-FCBCAB6B4029}"/>
              </a:ext>
            </a:extLst>
          </p:cNvPr>
          <p:cNvGraphicFramePr>
            <a:graphicFrameLocks noGrp="1"/>
          </p:cNvGraphicFramePr>
          <p:nvPr>
            <p:ph idx="1"/>
            <p:extLst>
              <p:ext uri="{D42A27DB-BD31-4B8C-83A1-F6EECF244321}">
                <p14:modId xmlns:p14="http://schemas.microsoft.com/office/powerpoint/2010/main" val="2109318209"/>
              </p:ext>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8118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screenshot of a cell phone&#10;&#10;Description automatically generated">
            <a:extLst>
              <a:ext uri="{FF2B5EF4-FFF2-40B4-BE49-F238E27FC236}">
                <a16:creationId xmlns:a16="http://schemas.microsoft.com/office/drawing/2014/main" id="{C1CD5AA3-A868-4E07-8610-61BCEEBF1082}"/>
              </a:ext>
            </a:extLst>
          </p:cNvPr>
          <p:cNvPicPr>
            <a:picLocks noGrp="1" noChangeAspect="1"/>
          </p:cNvPicPr>
          <p:nvPr>
            <p:ph idx="1"/>
          </p:nvPr>
        </p:nvPicPr>
        <p:blipFill>
          <a:blip r:embed="rId2"/>
          <a:stretch>
            <a:fillRect/>
          </a:stretch>
        </p:blipFill>
        <p:spPr>
          <a:xfrm>
            <a:off x="3198747" y="643467"/>
            <a:ext cx="5794505" cy="5571066"/>
          </a:xfrm>
          <a:prstGeom prst="rect">
            <a:avLst/>
          </a:prstGeom>
        </p:spPr>
      </p:pic>
    </p:spTree>
    <p:extLst>
      <p:ext uri="{BB962C8B-B14F-4D97-AF65-F5344CB8AC3E}">
        <p14:creationId xmlns:p14="http://schemas.microsoft.com/office/powerpoint/2010/main" val="1716446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2C7D60-6CBD-4063-8083-D8575ECEA29B}"/>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rPr>
              <a:t>Use of Data Science Terms over Time</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46EF61A5-D278-46AA-A08B-8E0CFE16EB3C}"/>
              </a:ext>
            </a:extLst>
          </p:cNvPr>
          <p:cNvPicPr>
            <a:picLocks noGrp="1" noChangeAspect="1"/>
          </p:cNvPicPr>
          <p:nvPr>
            <p:ph idx="1"/>
          </p:nvPr>
        </p:nvPicPr>
        <p:blipFill>
          <a:blip r:embed="rId2"/>
          <a:stretch>
            <a:fillRect/>
          </a:stretch>
        </p:blipFill>
        <p:spPr>
          <a:xfrm>
            <a:off x="1258146" y="484632"/>
            <a:ext cx="5949281" cy="5882248"/>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436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descr="A screenshot of a cell phone&#10;&#10;Description automatically generated">
            <a:extLst>
              <a:ext uri="{FF2B5EF4-FFF2-40B4-BE49-F238E27FC236}">
                <a16:creationId xmlns:a16="http://schemas.microsoft.com/office/drawing/2014/main" id="{4749C1A3-31DE-483B-B7E3-50315384C954}"/>
              </a:ext>
            </a:extLst>
          </p:cNvPr>
          <p:cNvPicPr>
            <a:picLocks noGrp="1" noChangeAspect="1"/>
          </p:cNvPicPr>
          <p:nvPr>
            <p:ph idx="1"/>
          </p:nvPr>
        </p:nvPicPr>
        <p:blipFill>
          <a:blip r:embed="rId2"/>
          <a:stretch>
            <a:fillRect/>
          </a:stretch>
        </p:blipFill>
        <p:spPr>
          <a:xfrm>
            <a:off x="1171415" y="975360"/>
            <a:ext cx="9407209" cy="5468938"/>
          </a:xfrm>
        </p:spPr>
      </p:pic>
      <p:sp>
        <p:nvSpPr>
          <p:cNvPr id="13" name="TextBox 12">
            <a:extLst>
              <a:ext uri="{FF2B5EF4-FFF2-40B4-BE49-F238E27FC236}">
                <a16:creationId xmlns:a16="http://schemas.microsoft.com/office/drawing/2014/main" id="{3E4197FB-7AF3-4A89-8618-827E136EA83D}"/>
              </a:ext>
            </a:extLst>
          </p:cNvPr>
          <p:cNvSpPr txBox="1"/>
          <p:nvPr/>
        </p:nvSpPr>
        <p:spPr>
          <a:xfrm>
            <a:off x="3398520" y="434022"/>
            <a:ext cx="5394960" cy="369332"/>
          </a:xfrm>
          <a:prstGeom prst="rect">
            <a:avLst/>
          </a:prstGeom>
          <a:noFill/>
        </p:spPr>
        <p:txBody>
          <a:bodyPr wrap="square" rtlCol="0">
            <a:spAutoFit/>
          </a:bodyPr>
          <a:lstStyle/>
          <a:p>
            <a:pPr algn="ctr"/>
            <a:r>
              <a:rPr lang="en-US" dirty="0"/>
              <a:t>ALL AGENCY - TOPICS WORDCLOUD</a:t>
            </a:r>
          </a:p>
        </p:txBody>
      </p:sp>
    </p:spTree>
    <p:extLst>
      <p:ext uri="{BB962C8B-B14F-4D97-AF65-F5344CB8AC3E}">
        <p14:creationId xmlns:p14="http://schemas.microsoft.com/office/powerpoint/2010/main" val="3736104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A close up of a newspaper&#10;&#10;Description automatically generated">
            <a:extLst>
              <a:ext uri="{FF2B5EF4-FFF2-40B4-BE49-F238E27FC236}">
                <a16:creationId xmlns:a16="http://schemas.microsoft.com/office/drawing/2014/main" id="{FAB64682-BEAB-4A64-855A-9C680FBAC1A5}"/>
              </a:ext>
            </a:extLst>
          </p:cNvPr>
          <p:cNvPicPr>
            <a:picLocks noGrp="1" noChangeAspect="1"/>
          </p:cNvPicPr>
          <p:nvPr>
            <p:ph idx="1"/>
          </p:nvPr>
        </p:nvPicPr>
        <p:blipFill>
          <a:blip r:embed="rId2"/>
          <a:stretch>
            <a:fillRect/>
          </a:stretch>
        </p:blipFill>
        <p:spPr>
          <a:xfrm>
            <a:off x="1100667" y="647940"/>
            <a:ext cx="9548706" cy="5562120"/>
          </a:xfrm>
          <a:prstGeom prst="rect">
            <a:avLst/>
          </a:prstGeom>
        </p:spPr>
      </p:pic>
      <p:sp>
        <p:nvSpPr>
          <p:cNvPr id="6" name="TextBox 5">
            <a:extLst>
              <a:ext uri="{FF2B5EF4-FFF2-40B4-BE49-F238E27FC236}">
                <a16:creationId xmlns:a16="http://schemas.microsoft.com/office/drawing/2014/main" id="{4453F2A9-D6EE-496C-9A27-06A921A4479B}"/>
              </a:ext>
            </a:extLst>
          </p:cNvPr>
          <p:cNvSpPr txBox="1"/>
          <p:nvPr/>
        </p:nvSpPr>
        <p:spPr>
          <a:xfrm>
            <a:off x="3403600" y="172720"/>
            <a:ext cx="5394960" cy="369332"/>
          </a:xfrm>
          <a:prstGeom prst="rect">
            <a:avLst/>
          </a:prstGeom>
          <a:noFill/>
        </p:spPr>
        <p:txBody>
          <a:bodyPr wrap="square" rtlCol="0">
            <a:spAutoFit/>
          </a:bodyPr>
          <a:lstStyle/>
          <a:p>
            <a:pPr algn="ctr"/>
            <a:r>
              <a:rPr lang="en-US" dirty="0"/>
              <a:t>ALL AGENCY - ABSTRACT WORDCLOUD</a:t>
            </a:r>
          </a:p>
        </p:txBody>
      </p:sp>
    </p:spTree>
    <p:extLst>
      <p:ext uri="{BB962C8B-B14F-4D97-AF65-F5344CB8AC3E}">
        <p14:creationId xmlns:p14="http://schemas.microsoft.com/office/powerpoint/2010/main" val="261628292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C17B96-44E1-4D27-8275-49488FA5EBD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E274086-DBC4-4534-ADD1-A99867C702D6}">
  <ds:schemaRefs>
    <ds:schemaRef ds:uri="http://schemas.microsoft.com/sharepoint/v3/contenttype/forms"/>
  </ds:schemaRefs>
</ds:datastoreItem>
</file>

<file path=customXml/itemProps3.xml><?xml version="1.0" encoding="utf-8"?>
<ds:datastoreItem xmlns:ds="http://schemas.openxmlformats.org/officeDocument/2006/customXml" ds:itemID="{01F3672F-4ECD-442D-A450-8D0D8AE9AB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640</Words>
  <Application>Microsoft Office PowerPoint</Application>
  <PresentationFormat>Widescreen</PresentationFormat>
  <Paragraphs>51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Schoolbook</vt:lpstr>
      <vt:lpstr>Wingdings 2</vt:lpstr>
      <vt:lpstr>View</vt:lpstr>
      <vt:lpstr>An Exploration of Data Science in the Federal Register</vt:lpstr>
      <vt:lpstr>Project Overview</vt:lpstr>
      <vt:lpstr>Introduction to the APA</vt:lpstr>
      <vt:lpstr>Data Set Methods </vt:lpstr>
      <vt:lpstr>Data Set Summary </vt:lpstr>
      <vt:lpstr>PowerPoint Presentation</vt:lpstr>
      <vt:lpstr>Use of Data Science Terms over Time</vt:lpstr>
      <vt:lpstr>PowerPoint Presentation</vt:lpstr>
      <vt:lpstr>PowerPoint Presentation</vt:lpstr>
      <vt:lpstr>PowerPoint Presentation</vt:lpstr>
      <vt:lpstr>PowerPoint Presentation</vt:lpstr>
      <vt:lpstr>HHS in More Detail</vt:lpstr>
      <vt:lpstr>PowerPoint Presentation</vt:lpstr>
      <vt:lpstr>PowerPoint Presentation</vt:lpstr>
      <vt:lpstr>PowerPoint Presentation</vt:lpstr>
      <vt:lpstr>PowerPoint Presentation</vt:lpstr>
      <vt:lpstr>HHS Document Titles…when the search term is in the abstract  “Data Science”</vt:lpstr>
      <vt:lpstr>HHS Document Titles…when the search term is in the abstract  “Big Data”</vt:lpstr>
      <vt:lpstr>HHS Document Titles…when the search term is in the abstract  “Data Mining”</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2019-12-08T16:27:36Z</dcterms:created>
  <dcterms:modified xsi:type="dcterms:W3CDTF">2019-12-08T16:37:04Z</dcterms:modified>
</cp:coreProperties>
</file>